
<file path=[Content_Types].xml><?xml version="1.0" encoding="utf-8"?>
<Types xmlns="http://schemas.openxmlformats.org/package/2006/content-types"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6" r:id="rId3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A7FF"/>
    <a:srgbClr val="8ADC9D"/>
    <a:srgbClr val="6AFA94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04000"/>
            <a:ext cx="5342400" cy="4140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04000"/>
            <a:ext cx="5342400" cy="4140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14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7.xml"/><Relationship Id="rId1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0" Type="http://schemas.openxmlformats.org/officeDocument/2006/relationships/notesSlide" Target="../notesSlides/notesSlide15.xml"/><Relationship Id="rId2" Type="http://schemas.openxmlformats.org/officeDocument/2006/relationships/tags" Target="../tags/tag82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98.xml"/><Relationship Id="rId17" Type="http://schemas.openxmlformats.org/officeDocument/2006/relationships/tags" Target="../tags/tag97.xml"/><Relationship Id="rId16" Type="http://schemas.openxmlformats.org/officeDocument/2006/relationships/tags" Target="../tags/tag96.xml"/><Relationship Id="rId15" Type="http://schemas.openxmlformats.org/officeDocument/2006/relationships/tags" Target="../tags/tag95.xml"/><Relationship Id="rId14" Type="http://schemas.openxmlformats.org/officeDocument/2006/relationships/tags" Target="../tags/tag94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tags" Target="../tags/tag81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9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3" Type="http://schemas.openxmlformats.org/officeDocument/2006/relationships/image" Target="../media/image14.png"/><Relationship Id="rId2" Type="http://schemas.openxmlformats.org/officeDocument/2006/relationships/tags" Target="../tags/tag70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3.xml"/><Relationship Id="rId3" Type="http://schemas.openxmlformats.org/officeDocument/2006/relationships/image" Target="../media/image15.png"/><Relationship Id="rId2" Type="http://schemas.openxmlformats.org/officeDocument/2006/relationships/tags" Target="../tags/tag72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一笔一划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4345" y="0"/>
            <a:ext cx="4761865" cy="68573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6915" y="1866900"/>
            <a:ext cx="520763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800" b="1">
                <a:solidFill>
                  <a:srgbClr val="2EA7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中宋" panose="02010600040101010101" charset="-122"/>
                <a:ea typeface="华文中宋" panose="02010600040101010101" charset="-122"/>
                <a:sym typeface="华康行楷体 W5" panose="03000509000000000000" charset="-122"/>
              </a:rPr>
              <a:t>一笔一划</a:t>
            </a:r>
            <a:endParaRPr lang="zh-CN" altLang="en-US" sz="8800" b="1">
              <a:solidFill>
                <a:srgbClr val="2EA7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华文中宋" panose="02010600040101010101" charset="-122"/>
              <a:ea typeface="华文中宋" panose="02010600040101010101" charset="-122"/>
              <a:sym typeface="华康行楷体 W5" panose="03000509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6635" y="3547110"/>
            <a:ext cx="4607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accent1">
                    <a:lumMod val="60000"/>
                    <a:lumOff val="40000"/>
                  </a:schemeClr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基于神经网络的书法评价系统</a:t>
            </a:r>
            <a:endParaRPr lang="zh-CN" altLang="en-US" sz="2400" b="1">
              <a:solidFill>
                <a:schemeClr val="accent1">
                  <a:lumMod val="60000"/>
                  <a:lumOff val="40000"/>
                </a:schemeClr>
              </a:solidFill>
              <a:latin typeface="PingFang SC Semibold" panose="020B0400000000000000" charset="-122"/>
              <a:ea typeface="PingFang SC Semibold" panose="020B0400000000000000" charset="-122"/>
            </a:endParaRPr>
          </a:p>
        </p:txBody>
      </p:sp>
      <p:sp>
        <p:nvSpPr>
          <p:cNvPr id="49" name="PA-文本框 48"/>
          <p:cNvSpPr txBox="1"/>
          <p:nvPr>
            <p:custDataLst>
              <p:tags r:id="rId2"/>
            </p:custDataLst>
          </p:nvPr>
        </p:nvSpPr>
        <p:spPr>
          <a:xfrm>
            <a:off x="3665855" y="5951220"/>
            <a:ext cx="276034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r"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j-lt"/>
                <a:cs typeface="+mj-lt"/>
                <a:sym typeface="OPPOSans B" pitchFamily="18" charset="-122"/>
              </a:rPr>
              <a:t>团队成员：刘智刚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j-lt"/>
                <a:cs typeface="+mj-lt"/>
                <a:sym typeface="OPPOSans B" pitchFamily="18" charset="-122"/>
              </a:rPr>
              <a:t>   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j-lt"/>
                <a:cs typeface="+mj-lt"/>
                <a:sym typeface="OPPOSans B" pitchFamily="18" charset="-122"/>
              </a:rPr>
              <a:t>卢钰铠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+mj-lt"/>
              <a:cs typeface="+mj-lt"/>
              <a:sym typeface="OPPOSans B" pitchFamily="18" charset="-122"/>
            </a:endParaRPr>
          </a:p>
          <a:p>
            <a:pPr algn="r"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j-lt"/>
                <a:cs typeface="+mj-lt"/>
                <a:sym typeface="OPPOSans B" pitchFamily="18" charset="-122"/>
              </a:rPr>
              <a:t>刘舒文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j-lt"/>
                <a:cs typeface="+mj-lt"/>
                <a:sym typeface="OPPOSans B" pitchFamily="18" charset="-122"/>
              </a:rPr>
              <a:t>   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j-lt"/>
                <a:cs typeface="+mj-lt"/>
                <a:sym typeface="OPPOSans B" pitchFamily="18" charset="-122"/>
              </a:rPr>
              <a:t>张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j-lt"/>
                <a:cs typeface="+mj-lt"/>
                <a:sym typeface="OPPOSans B" pitchFamily="18" charset="-122"/>
              </a:rPr>
              <a:t>  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j-lt"/>
                <a:cs typeface="+mj-lt"/>
                <a:sym typeface="OPPOSans B" pitchFamily="18" charset="-122"/>
              </a:rPr>
              <a:t>倩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+mj-lt"/>
              <a:cs typeface="+mj-lt"/>
              <a:sym typeface="OPPOSans B" pitchFamily="18" charset="-122"/>
            </a:endParaRPr>
          </a:p>
        </p:txBody>
      </p:sp>
      <p:sp>
        <p:nvSpPr>
          <p:cNvPr id="38" name="PA-文本框 48"/>
          <p:cNvSpPr txBox="1"/>
          <p:nvPr>
            <p:custDataLst>
              <p:tags r:id="rId3"/>
            </p:custDataLst>
          </p:nvPr>
        </p:nvSpPr>
        <p:spPr>
          <a:xfrm>
            <a:off x="1445260" y="4117340"/>
            <a:ext cx="375031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j-lt"/>
                <a:cs typeface="+mj-lt"/>
                <a:sym typeface="OPPOSans B" pitchFamily="18" charset="-122"/>
              </a:rPr>
              <a:t>汇报人：卢钰铠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j-lt"/>
                <a:cs typeface="+mj-lt"/>
                <a:sym typeface="OPPOSans B" pitchFamily="18" charset="-122"/>
              </a:rPr>
              <a:t>     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j-lt"/>
                <a:cs typeface="+mj-lt"/>
                <a:sym typeface="OPPOSans B" pitchFamily="18" charset="-122"/>
              </a:rPr>
              <a:t>指导老师：鲍钰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+mj-lt"/>
              <a:cs typeface="+mj-lt"/>
              <a:sym typeface="OPPOSans B" pitchFamily="18" charset="-122"/>
            </a:endParaRPr>
          </a:p>
          <a:p>
            <a:pPr algn="ctr">
              <a:defRPr/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+mj-lt"/>
              <a:cs typeface="+mj-lt"/>
              <a:sym typeface="OPPOSans B" pitchFamily="18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84225" y="1056005"/>
            <a:ext cx="51225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ym typeface="+mn-ea"/>
              </a:rPr>
              <a:t>· </a:t>
            </a:r>
            <a:r>
              <a:rPr lang="zh-CN" altLang="en-US" sz="2800">
                <a:sym typeface="+mn-ea"/>
              </a:rPr>
              <a:t>一套高质量的</a:t>
            </a:r>
            <a:r>
              <a:rPr lang="zh-CN" altLang="en-US" sz="2800" b="1" u="sng">
                <a:solidFill>
                  <a:srgbClr val="2EA7FF"/>
                </a:solidFill>
                <a:latin typeface="PingFang SC Semibold" panose="020B0400000000000000" charset="-122"/>
                <a:ea typeface="PingFang SC Semibold" panose="020B0400000000000000" charset="-122"/>
                <a:sym typeface="+mn-ea"/>
              </a:rPr>
              <a:t>手写汉字及其笔画的数据集</a:t>
            </a:r>
            <a:r>
              <a:rPr lang="zh-CN" altLang="en-US" sz="2800">
                <a:sym typeface="+mn-ea"/>
              </a:rPr>
              <a:t>与</a:t>
            </a:r>
            <a:r>
              <a:rPr lang="zh-CN" altLang="en-US" sz="2800" b="1" u="sng">
                <a:solidFill>
                  <a:srgbClr val="2EA7FF"/>
                </a:solidFill>
                <a:latin typeface="PingFang SC Semibold" panose="020B0400000000000000" charset="-122"/>
                <a:ea typeface="PingFang SC Semibold" panose="020B0400000000000000" charset="-122"/>
                <a:sym typeface="+mn-ea"/>
              </a:rPr>
              <a:t>数据集收集软件</a:t>
            </a:r>
            <a:endParaRPr lang="zh-CN" altLang="en-US" sz="2800" b="1" u="sng">
              <a:latin typeface="PingFang SC Semibold" panose="020B0400000000000000" charset="-122"/>
              <a:ea typeface="PingFang SC Semibold" panose="020B0400000000000000" charset="-122"/>
            </a:endParaRPr>
          </a:p>
        </p:txBody>
      </p:sp>
      <p:pic>
        <p:nvPicPr>
          <p:cNvPr id="3" name="图片 2" descr="截屏2025-05-05 19.36.02"/>
          <p:cNvPicPr>
            <a:picLocks noChangeAspect="1"/>
          </p:cNvPicPr>
          <p:nvPr/>
        </p:nvPicPr>
        <p:blipFill>
          <a:blip r:embed="rId1"/>
          <a:srcRect b="28919"/>
          <a:stretch>
            <a:fillRect/>
          </a:stretch>
        </p:blipFill>
        <p:spPr>
          <a:xfrm>
            <a:off x="6814820" y="2910840"/>
            <a:ext cx="5062220" cy="3947160"/>
          </a:xfrm>
          <a:prstGeom prst="rect">
            <a:avLst/>
          </a:prstGeom>
        </p:spPr>
      </p:pic>
      <p:pic>
        <p:nvPicPr>
          <p:cNvPr id="4" name="图片 4" descr="截屏2025-05-02 13.01.42"/>
          <p:cNvPicPr>
            <a:picLocks noChangeAspect="1"/>
          </p:cNvPicPr>
          <p:nvPr/>
        </p:nvPicPr>
        <p:blipFill>
          <a:blip r:embed="rId2">
            <a:clrChange>
              <a:clrFrom>
                <a:srgbClr val="F3F3F5">
                  <a:alpha val="100000"/>
                </a:srgbClr>
              </a:clrFrom>
              <a:clrTo>
                <a:srgbClr val="F3F3F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4820" y="217805"/>
            <a:ext cx="5050790" cy="2498090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84225" y="1056005"/>
            <a:ext cx="512254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ym typeface="+mn-ea"/>
              </a:rPr>
              <a:t>· </a:t>
            </a:r>
            <a:r>
              <a:rPr lang="zh-CN" altLang="en-US" sz="2800">
                <a:sym typeface="+mn-ea"/>
              </a:rPr>
              <a:t>一套高质量的</a:t>
            </a:r>
            <a:r>
              <a:rPr lang="zh-CN" altLang="en-US" sz="2800" b="1" u="sng">
                <a:solidFill>
                  <a:srgbClr val="2EA7FF"/>
                </a:solidFill>
                <a:latin typeface="PingFang SC Semibold" panose="020B0400000000000000" charset="-122"/>
                <a:ea typeface="PingFang SC Semibold" panose="020B0400000000000000" charset="-122"/>
                <a:sym typeface="+mn-ea"/>
              </a:rPr>
              <a:t>手写汉字及其笔画的数据集</a:t>
            </a:r>
            <a:r>
              <a:rPr lang="zh-CN" altLang="en-US" sz="2800">
                <a:sym typeface="+mn-ea"/>
              </a:rPr>
              <a:t>与</a:t>
            </a:r>
            <a:r>
              <a:rPr lang="zh-CN" altLang="en-US" sz="2800" b="1" u="sng">
                <a:solidFill>
                  <a:srgbClr val="2EA7FF"/>
                </a:solidFill>
                <a:latin typeface="PingFang SC Semibold" panose="020B0400000000000000" charset="-122"/>
                <a:ea typeface="PingFang SC Semibold" panose="020B0400000000000000" charset="-122"/>
                <a:sym typeface="+mn-ea"/>
              </a:rPr>
              <a:t>数据集收集软件</a:t>
            </a:r>
            <a:endParaRPr lang="zh-CN" altLang="en-US" sz="2800" b="1" u="sng">
              <a:latin typeface="PingFang SC Semibold" panose="020B0400000000000000" charset="-122"/>
              <a:ea typeface="PingFang SC Semibold" panose="020B0400000000000000" charset="-122"/>
            </a:endParaRPr>
          </a:p>
          <a:p>
            <a:endParaRPr lang="zh-CN" altLang="en-US" sz="2800" b="1" u="sng">
              <a:latin typeface="PingFang SC Semibold" panose="020B0400000000000000" charset="-122"/>
              <a:ea typeface="PingFang SC Semibold" panose="020B0400000000000000" charset="-122"/>
            </a:endParaRPr>
          </a:p>
          <a:p>
            <a:r>
              <a:rPr lang="en-US" altLang="zh-CN" sz="2800">
                <a:latin typeface="PingFang SC" panose="020B0400000000000000" charset="-122"/>
                <a:ea typeface="PingFang SC" panose="020B0400000000000000" charset="-122"/>
                <a:sym typeface="+mn-ea"/>
              </a:rPr>
              <a:t>· </a:t>
            </a:r>
            <a:r>
              <a:rPr lang="zh-CN" altLang="en-US" sz="2800">
                <a:latin typeface="PingFang SC" panose="020B0400000000000000" charset="-122"/>
                <a:ea typeface="PingFang SC" panose="020B0400000000000000" charset="-122"/>
                <a:sym typeface="+mn-ea"/>
              </a:rPr>
              <a:t>一种创新的</a:t>
            </a:r>
            <a:r>
              <a:rPr lang="zh-CN" altLang="en-US" sz="2800" b="1" u="sng">
                <a:solidFill>
                  <a:srgbClr val="2EA7FF"/>
                </a:solidFill>
                <a:latin typeface="PingFang SC Semibold" panose="020B0400000000000000" charset="-122"/>
                <a:ea typeface="PingFang SC Semibold" panose="020B0400000000000000" charset="-122"/>
                <a:sym typeface="+mn-ea"/>
              </a:rPr>
              <a:t>笔画提取方法及模型</a:t>
            </a:r>
            <a:r>
              <a:rPr lang="en-US" altLang="zh-CN" sz="2800">
                <a:latin typeface="PingFang SC" panose="020B0400000000000000" charset="-122"/>
                <a:ea typeface="PingFang SC" panose="020B0400000000000000" charset="-122"/>
                <a:sym typeface="+mn-ea"/>
              </a:rPr>
              <a:t>(</a:t>
            </a:r>
            <a:r>
              <a:rPr lang="zh-CN" altLang="en-US" sz="2800">
                <a:latin typeface="PingFang SC" panose="020B0400000000000000" charset="-122"/>
                <a:ea typeface="PingFang SC" panose="020B0400000000000000" charset="-122"/>
                <a:sym typeface="+mn-ea"/>
              </a:rPr>
              <a:t>已在小规模数据集上实验</a:t>
            </a:r>
            <a:r>
              <a:rPr lang="en-US" altLang="zh-CN" sz="2800">
                <a:latin typeface="PingFang SC" panose="020B0400000000000000" charset="-122"/>
                <a:ea typeface="PingFang SC" panose="020B0400000000000000" charset="-122"/>
                <a:sym typeface="+mn-ea"/>
              </a:rPr>
              <a:t>)</a:t>
            </a:r>
            <a:endParaRPr lang="en-US" altLang="zh-CN" sz="2800"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1210" y="596265"/>
            <a:ext cx="2225040" cy="2231390"/>
          </a:xfrm>
          <a:prstGeom prst="rect">
            <a:avLst/>
          </a:prstGeom>
        </p:spPr>
      </p:pic>
      <p:pic>
        <p:nvPicPr>
          <p:cNvPr id="6" name="图片 5" descr="stroke_to_vector_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515" y="678180"/>
            <a:ext cx="3891280" cy="2085975"/>
          </a:xfrm>
          <a:prstGeom prst="rect">
            <a:avLst/>
          </a:prstGeom>
        </p:spPr>
      </p:pic>
      <p:pic>
        <p:nvPicPr>
          <p:cNvPr id="7" name="图片 6" descr="mas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450" y="3850005"/>
            <a:ext cx="3646170" cy="62801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8307070" y="5100320"/>
            <a:ext cx="3637915" cy="628650"/>
            <a:chOff x="13082" y="7492"/>
            <a:chExt cx="5729" cy="990"/>
          </a:xfrm>
        </p:grpSpPr>
        <p:pic>
          <p:nvPicPr>
            <p:cNvPr id="8" name="图片 7" descr="prediction_class_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2" y="7492"/>
              <a:ext cx="990" cy="990"/>
            </a:xfrm>
            <a:prstGeom prst="rect">
              <a:avLst/>
            </a:prstGeom>
          </p:spPr>
        </p:pic>
        <p:pic>
          <p:nvPicPr>
            <p:cNvPr id="9" name="图片 8" descr="prediction_class_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67" y="7492"/>
              <a:ext cx="990" cy="990"/>
            </a:xfrm>
            <a:prstGeom prst="rect">
              <a:avLst/>
            </a:prstGeom>
          </p:spPr>
        </p:pic>
        <p:pic>
          <p:nvPicPr>
            <p:cNvPr id="10" name="图片 9" descr="prediction_class_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453" y="7492"/>
              <a:ext cx="989" cy="989"/>
            </a:xfrm>
            <a:prstGeom prst="rect">
              <a:avLst/>
            </a:prstGeom>
          </p:spPr>
        </p:pic>
        <p:pic>
          <p:nvPicPr>
            <p:cNvPr id="11" name="图片 10" descr="prediction_class_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38" y="7492"/>
              <a:ext cx="989" cy="989"/>
            </a:xfrm>
            <a:prstGeom prst="rect">
              <a:avLst/>
            </a:prstGeom>
          </p:spPr>
        </p:pic>
        <p:pic>
          <p:nvPicPr>
            <p:cNvPr id="12" name="图片 11" descr="prediction_class_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823" y="7492"/>
              <a:ext cx="989" cy="989"/>
            </a:xfrm>
            <a:prstGeom prst="rect">
              <a:avLst/>
            </a:prstGeom>
          </p:spPr>
        </p:pic>
      </p:grpSp>
      <p:pic>
        <p:nvPicPr>
          <p:cNvPr id="14" name="图片 13" descr="test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4870" y="3850005"/>
            <a:ext cx="2100580" cy="21005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9519920" y="4479925"/>
            <a:ext cx="12045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 i="1">
                <a:latin typeface="宋体" charset="0"/>
                <a:ea typeface="宋体" charset="0"/>
              </a:rPr>
              <a:t>mask</a:t>
            </a:r>
            <a:endParaRPr lang="en-US" altLang="zh-CN" sz="1200" b="1" i="1">
              <a:latin typeface="宋体" charset="0"/>
              <a:ea typeface="宋体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519920" y="5727065"/>
            <a:ext cx="12045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 i="1">
                <a:latin typeface="宋体" charset="0"/>
                <a:ea typeface="宋体" charset="0"/>
              </a:rPr>
              <a:t>predict</a:t>
            </a:r>
            <a:endParaRPr lang="en-US" altLang="zh-CN" sz="1200" b="1" i="1">
              <a:latin typeface="宋体" charset="0"/>
              <a:ea typeface="宋体" charset="0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84225" y="1056005"/>
            <a:ext cx="512254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· </a:t>
            </a:r>
            <a:r>
              <a:rPr lang="zh-CN" altLang="en-US" sz="2800"/>
              <a:t>一套高质量的</a:t>
            </a:r>
            <a:r>
              <a:rPr lang="zh-CN" altLang="en-US" sz="2800" b="1" u="sng">
                <a:solidFill>
                  <a:srgbClr val="2EA7FF"/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手写汉字及其笔画的数据集</a:t>
            </a:r>
            <a:r>
              <a:rPr lang="zh-CN" altLang="en-US" sz="2800"/>
              <a:t>与</a:t>
            </a:r>
            <a:r>
              <a:rPr lang="zh-CN" altLang="en-US" sz="2800" b="1" u="sng">
                <a:solidFill>
                  <a:srgbClr val="2EA7FF"/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数据集收集软件</a:t>
            </a:r>
            <a:endParaRPr lang="zh-CN" altLang="en-US" sz="2800" b="1" u="sng">
              <a:latin typeface="PingFang SC Semibold" panose="020B0400000000000000" charset="-122"/>
              <a:ea typeface="PingFang SC Semibold" panose="020B0400000000000000" charset="-122"/>
            </a:endParaRPr>
          </a:p>
          <a:p>
            <a:endParaRPr lang="zh-CN" altLang="en-US" sz="2800" b="1" u="sng">
              <a:latin typeface="PingFang SC Semibold" panose="020B0400000000000000" charset="-122"/>
              <a:ea typeface="PingFang SC Semibold" panose="020B0400000000000000" charset="-122"/>
            </a:endParaRPr>
          </a:p>
          <a:p>
            <a:r>
              <a:rPr lang="en-US" altLang="zh-CN" sz="2800">
                <a:latin typeface="PingFang SC" panose="020B0400000000000000" charset="-122"/>
                <a:ea typeface="PingFang SC" panose="020B0400000000000000" charset="-122"/>
              </a:rPr>
              <a:t>· </a:t>
            </a:r>
            <a:r>
              <a:rPr lang="zh-CN" altLang="en-US" sz="2800">
                <a:latin typeface="PingFang SC" panose="020B0400000000000000" charset="-122"/>
                <a:ea typeface="PingFang SC" panose="020B0400000000000000" charset="-122"/>
              </a:rPr>
              <a:t>一种创新的</a:t>
            </a:r>
            <a:r>
              <a:rPr lang="zh-CN" altLang="en-US" sz="2800" b="1" u="sng">
                <a:solidFill>
                  <a:srgbClr val="2EA7FF"/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笔画提取方法及模型</a:t>
            </a:r>
            <a:r>
              <a:rPr lang="en-US" altLang="zh-CN" sz="2800">
                <a:latin typeface="PingFang SC" panose="020B0400000000000000" charset="-122"/>
                <a:ea typeface="PingFang SC" panose="020B0400000000000000" charset="-122"/>
              </a:rPr>
              <a:t>(</a:t>
            </a:r>
            <a:r>
              <a:rPr lang="zh-CN" altLang="en-US" sz="2800">
                <a:latin typeface="PingFang SC" panose="020B0400000000000000" charset="-122"/>
                <a:ea typeface="PingFang SC" panose="020B0400000000000000" charset="-122"/>
              </a:rPr>
              <a:t>已在小规模数据集上实验</a:t>
            </a:r>
            <a:r>
              <a:rPr lang="en-US" altLang="zh-CN" sz="2800">
                <a:latin typeface="PingFang SC" panose="020B0400000000000000" charset="-122"/>
                <a:ea typeface="PingFang SC" panose="020B0400000000000000" charset="-122"/>
              </a:rPr>
              <a:t>)</a:t>
            </a:r>
            <a:endParaRPr lang="en-US" altLang="zh-CN" sz="2800">
              <a:latin typeface="PingFang SC" panose="020B0400000000000000" charset="-122"/>
              <a:ea typeface="PingFang SC" panose="020B0400000000000000" charset="-122"/>
            </a:endParaRPr>
          </a:p>
          <a:p>
            <a:endParaRPr lang="en-US" altLang="zh-CN" sz="2800">
              <a:latin typeface="PingFang SC" panose="020B0400000000000000" charset="-122"/>
              <a:ea typeface="PingFang SC" panose="020B0400000000000000" charset="-122"/>
            </a:endParaRPr>
          </a:p>
          <a:p>
            <a:r>
              <a:rPr lang="en-US" altLang="zh-CN" sz="2800">
                <a:latin typeface="PingFang SC" panose="020B0400000000000000" charset="-122"/>
                <a:ea typeface="PingFang SC" panose="020B0400000000000000" charset="-122"/>
              </a:rPr>
              <a:t>· </a:t>
            </a:r>
            <a:r>
              <a:rPr lang="zh-CN" altLang="en-US" sz="2800">
                <a:latin typeface="PingFang SC" panose="020B0400000000000000" charset="-122"/>
                <a:ea typeface="PingFang SC" panose="020B0400000000000000" charset="-122"/>
              </a:rPr>
              <a:t>一种</a:t>
            </a:r>
            <a:r>
              <a:rPr lang="zh-CN" altLang="en-US" sz="2800" b="1" u="sng">
                <a:solidFill>
                  <a:srgbClr val="2EA7FF"/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关注单笔画特征</a:t>
            </a:r>
            <a:r>
              <a:rPr lang="zh-CN" altLang="en-US" sz="2800">
                <a:latin typeface="PingFang SC" panose="020B0400000000000000" charset="-122"/>
                <a:ea typeface="PingFang SC" panose="020B0400000000000000" charset="-122"/>
              </a:rPr>
              <a:t>的手写汉字评分</a:t>
            </a:r>
            <a:r>
              <a:rPr lang="zh-CN" altLang="en-US" sz="2800">
                <a:latin typeface="PingFang SC" panose="020B0400000000000000" charset="-122"/>
                <a:ea typeface="PingFang SC" panose="020B0400000000000000" charset="-122"/>
              </a:rPr>
              <a:t>方法</a:t>
            </a:r>
            <a:endParaRPr lang="zh-CN" altLang="en-US" sz="2800"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3" name="图片 5" descr="截屏2025-05-02 13.04.40 (2)"/>
          <p:cNvPicPr>
            <a:picLocks noChangeAspect="1"/>
          </p:cNvPicPr>
          <p:nvPr/>
        </p:nvPicPr>
        <p:blipFill>
          <a:blip r:embed="rId1">
            <a:clrChange>
              <a:clrFrom>
                <a:srgbClr val="F5FBEF">
                  <a:alpha val="100000"/>
                </a:srgbClr>
              </a:clrFrom>
              <a:clrTo>
                <a:srgbClr val="F5FBE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6845" y="715010"/>
            <a:ext cx="5187950" cy="2453640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4" name="图片 6" descr="截屏2025-05-02 13.07.31 (2)"/>
          <p:cNvPicPr>
            <a:picLocks noChangeAspect="1"/>
          </p:cNvPicPr>
          <p:nvPr/>
        </p:nvPicPr>
        <p:blipFill>
          <a:blip r:embed="rId2">
            <a:clrChange>
              <a:clrFrom>
                <a:srgbClr val="F5FBEF">
                  <a:alpha val="100000"/>
                </a:srgbClr>
              </a:clrFrom>
              <a:clrTo>
                <a:srgbClr val="F5FBE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6845" y="3517900"/>
            <a:ext cx="5187950" cy="2428240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84225" y="1056005"/>
            <a:ext cx="5122545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· </a:t>
            </a:r>
            <a:r>
              <a:rPr lang="zh-CN" altLang="en-US" sz="2800"/>
              <a:t>一套高质量的</a:t>
            </a:r>
            <a:r>
              <a:rPr lang="zh-CN" altLang="en-US" sz="2800" b="1" u="sng">
                <a:solidFill>
                  <a:srgbClr val="2EA7FF"/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手写汉字及其笔画的数据集</a:t>
            </a:r>
            <a:r>
              <a:rPr lang="zh-CN" altLang="en-US" sz="2800"/>
              <a:t>与</a:t>
            </a:r>
            <a:r>
              <a:rPr lang="zh-CN" altLang="en-US" sz="2800" b="1" u="sng">
                <a:solidFill>
                  <a:srgbClr val="2EA7FF"/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数据集收集软件</a:t>
            </a:r>
            <a:endParaRPr lang="zh-CN" altLang="en-US" sz="2800" b="1" u="sng">
              <a:latin typeface="PingFang SC Semibold" panose="020B0400000000000000" charset="-122"/>
              <a:ea typeface="PingFang SC Semibold" panose="020B0400000000000000" charset="-122"/>
            </a:endParaRPr>
          </a:p>
          <a:p>
            <a:endParaRPr lang="zh-CN" altLang="en-US" sz="2800" b="1" u="sng">
              <a:latin typeface="PingFang SC Semibold" panose="020B0400000000000000" charset="-122"/>
              <a:ea typeface="PingFang SC Semibold" panose="020B0400000000000000" charset="-122"/>
            </a:endParaRPr>
          </a:p>
          <a:p>
            <a:r>
              <a:rPr lang="en-US" altLang="zh-CN" sz="2800">
                <a:latin typeface="PingFang SC" panose="020B0400000000000000" charset="-122"/>
                <a:ea typeface="PingFang SC" panose="020B0400000000000000" charset="-122"/>
              </a:rPr>
              <a:t>· </a:t>
            </a:r>
            <a:r>
              <a:rPr lang="zh-CN" altLang="en-US" sz="2800">
                <a:latin typeface="PingFang SC" panose="020B0400000000000000" charset="-122"/>
                <a:ea typeface="PingFang SC" panose="020B0400000000000000" charset="-122"/>
              </a:rPr>
              <a:t>一种创新的</a:t>
            </a:r>
            <a:r>
              <a:rPr lang="zh-CN" altLang="en-US" sz="2800" b="1" u="sng">
                <a:solidFill>
                  <a:srgbClr val="2EA7FF"/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笔画提取方法及模型</a:t>
            </a:r>
            <a:r>
              <a:rPr lang="en-US" altLang="zh-CN" sz="2800">
                <a:latin typeface="PingFang SC" panose="020B0400000000000000" charset="-122"/>
                <a:ea typeface="PingFang SC" panose="020B0400000000000000" charset="-122"/>
              </a:rPr>
              <a:t>(</a:t>
            </a:r>
            <a:r>
              <a:rPr lang="zh-CN" altLang="en-US" sz="2800">
                <a:latin typeface="PingFang SC" panose="020B0400000000000000" charset="-122"/>
                <a:ea typeface="PingFang SC" panose="020B0400000000000000" charset="-122"/>
              </a:rPr>
              <a:t>已在小规模数据集上实验</a:t>
            </a:r>
            <a:r>
              <a:rPr lang="en-US" altLang="zh-CN" sz="2800">
                <a:latin typeface="PingFang SC" panose="020B0400000000000000" charset="-122"/>
                <a:ea typeface="PingFang SC" panose="020B0400000000000000" charset="-122"/>
              </a:rPr>
              <a:t>)</a:t>
            </a:r>
            <a:endParaRPr lang="en-US" altLang="zh-CN" sz="2800">
              <a:latin typeface="PingFang SC" panose="020B0400000000000000" charset="-122"/>
              <a:ea typeface="PingFang SC" panose="020B0400000000000000" charset="-122"/>
            </a:endParaRPr>
          </a:p>
          <a:p>
            <a:endParaRPr lang="en-US" altLang="zh-CN" sz="2800">
              <a:latin typeface="PingFang SC" panose="020B0400000000000000" charset="-122"/>
              <a:ea typeface="PingFang SC" panose="020B0400000000000000" charset="-122"/>
            </a:endParaRPr>
          </a:p>
          <a:p>
            <a:r>
              <a:rPr lang="en-US" altLang="zh-CN" sz="2800">
                <a:latin typeface="PingFang SC" panose="020B0400000000000000" charset="-122"/>
                <a:ea typeface="PingFang SC" panose="020B0400000000000000" charset="-122"/>
              </a:rPr>
              <a:t>· </a:t>
            </a:r>
            <a:r>
              <a:rPr lang="zh-CN" altLang="en-US" sz="2800">
                <a:latin typeface="PingFang SC" panose="020B0400000000000000" charset="-122"/>
                <a:ea typeface="PingFang SC" panose="020B0400000000000000" charset="-122"/>
              </a:rPr>
              <a:t>一种</a:t>
            </a:r>
            <a:r>
              <a:rPr lang="zh-CN" altLang="en-US" sz="2800" b="1" u="sng">
                <a:solidFill>
                  <a:srgbClr val="2EA7FF"/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关注单笔画特征</a:t>
            </a:r>
            <a:r>
              <a:rPr lang="zh-CN" altLang="en-US" sz="2800">
                <a:latin typeface="PingFang SC" panose="020B0400000000000000" charset="-122"/>
                <a:ea typeface="PingFang SC" panose="020B0400000000000000" charset="-122"/>
              </a:rPr>
              <a:t>的手写汉字评分</a:t>
            </a:r>
            <a:r>
              <a:rPr lang="zh-CN" altLang="en-US" sz="2800">
                <a:latin typeface="PingFang SC" panose="020B0400000000000000" charset="-122"/>
                <a:ea typeface="PingFang SC" panose="020B0400000000000000" charset="-122"/>
              </a:rPr>
              <a:t>方法</a:t>
            </a:r>
            <a:endParaRPr lang="zh-CN" altLang="en-US" sz="2800">
              <a:latin typeface="PingFang SC" panose="020B0400000000000000" charset="-122"/>
              <a:ea typeface="PingFang SC" panose="020B0400000000000000" charset="-122"/>
            </a:endParaRPr>
          </a:p>
          <a:p>
            <a:endParaRPr lang="zh-CN" altLang="en-US" sz="2800">
              <a:latin typeface="PingFang SC" panose="020B0400000000000000" charset="-122"/>
              <a:ea typeface="PingFang SC" panose="020B0400000000000000" charset="-122"/>
            </a:endParaRPr>
          </a:p>
          <a:p>
            <a:r>
              <a:rPr lang="en-US" altLang="zh-CN" sz="2800">
                <a:latin typeface="PingFang SC" panose="020B0400000000000000" charset="-122"/>
                <a:ea typeface="PingFang SC" panose="020B0400000000000000" charset="-122"/>
              </a:rPr>
              <a:t>· </a:t>
            </a:r>
            <a:r>
              <a:rPr lang="zh-CN" altLang="en-US" sz="2800" b="1" u="sng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一套能给予用户合理评分及笔画纠正反馈的练字系统</a:t>
            </a:r>
            <a:endParaRPr lang="zh-CN" altLang="en-US" sz="2800" b="1" u="sng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</a:endParaRPr>
          </a:p>
        </p:txBody>
      </p:sp>
      <p:pic>
        <p:nvPicPr>
          <p:cNvPr id="5" name="图片 4" descr="JieT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6972935" y="613410"/>
            <a:ext cx="4234180" cy="571627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3437890" y="4428490"/>
            <a:ext cx="0" cy="499745"/>
          </a:xfrm>
          <a:prstGeom prst="straightConnector1">
            <a:avLst/>
          </a:prstGeom>
          <a:ln w="571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287270" y="2706370"/>
            <a:ext cx="761809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800" b="1">
                <a:solidFill>
                  <a:srgbClr val="2EA7FF"/>
                </a:solidFill>
                <a:effectLst/>
                <a:latin typeface="PingFang SC Semibold" panose="020B0400000000000000" charset="-122"/>
                <a:ea typeface="PingFang SC Semibold" panose="020B0400000000000000" charset="-122"/>
                <a:sym typeface="华康行楷体 W5" panose="03000509000000000000" charset="-122"/>
              </a:rPr>
              <a:t>团队介绍</a:t>
            </a:r>
            <a:endParaRPr lang="zh-CN" altLang="en-US" sz="8800" b="1">
              <a:solidFill>
                <a:srgbClr val="2EA7FF"/>
              </a:solidFill>
              <a:effectLst/>
              <a:latin typeface="PingFang SC Semibold" panose="020B0400000000000000" charset="-122"/>
              <a:ea typeface="PingFang SC Semibold" panose="020B0400000000000000" charset="-122"/>
              <a:sym typeface="华康行楷体 W5" panose="03000509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5" name="组合 104"/>
          <p:cNvGrpSpPr/>
          <p:nvPr/>
        </p:nvGrpSpPr>
        <p:grpSpPr>
          <a:xfrm>
            <a:off x="205222" y="268605"/>
            <a:ext cx="5776595" cy="2990461"/>
            <a:chOff x="1028" y="2243"/>
            <a:chExt cx="7680" cy="3395"/>
          </a:xfrm>
        </p:grpSpPr>
        <p:sp>
          <p:nvSpPr>
            <p:cNvPr id="15" name="PA-方能演亦4-1"/>
            <p:cNvSpPr/>
            <p:nvPr>
              <p:custDataLst>
                <p:tags r:id="rId1"/>
              </p:custDataLst>
            </p:nvPr>
          </p:nvSpPr>
          <p:spPr>
            <a:xfrm rot="16200000">
              <a:off x="3170" y="100"/>
              <a:ext cx="3395" cy="7680"/>
            </a:xfrm>
            <a:prstGeom prst="roundRect">
              <a:avLst>
                <a:gd name="adj" fmla="val 1870"/>
              </a:avLst>
            </a:prstGeom>
            <a:gradFill flip="none" rotWithShape="1">
              <a:gsLst>
                <a:gs pos="0">
                  <a:schemeClr val="bg1"/>
                </a:gs>
                <a:gs pos="47000">
                  <a:srgbClr val="FFFFFF">
                    <a:alpha val="92000"/>
                  </a:srgbClr>
                </a:gs>
                <a:gs pos="94000">
                  <a:schemeClr val="accent3">
                    <a:lumMod val="0"/>
                    <a:lumOff val="100000"/>
                  </a:schemeClr>
                </a:gs>
              </a:gsLst>
              <a:lin ang="13800000" scaled="0"/>
              <a:tileRect/>
            </a:gradFill>
            <a:ln w="12192" cap="flat" cmpd="sng" algn="ctr">
              <a:gradFill flip="none" rotWithShape="1">
                <a:gsLst>
                  <a:gs pos="32000">
                    <a:srgbClr val="00ADEA"/>
                  </a:gs>
                  <a:gs pos="83000">
                    <a:srgbClr val="D2EBFE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316992" sx="102000" sy="102000" algn="ctr" rotWithShape="0">
                <a:srgbClr val="1166CD">
                  <a:alpha val="28000"/>
                </a:srgbClr>
              </a:outerShdw>
            </a:effectLst>
          </p:spPr>
          <p:txBody>
            <a:bodyPr lIns="87782" tIns="43891" rIns="87782" bIns="43891" rtlCol="0" anchor="ctr"/>
            <a:lstStyle/>
            <a:p>
              <a:pPr algn="ctr"/>
              <a:endParaRPr lang="zh-CN" altLang="en-US" sz="1730" kern="0" dirty="0">
                <a:solidFill>
                  <a:prstClr val="white"/>
                </a:solidFill>
                <a:latin typeface="Arial" panose="020B0604020202090204"/>
                <a:ea typeface="思源黑体 CN Bold"/>
                <a:cs typeface="+mn-ea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 rot="0">
              <a:off x="1431" y="2484"/>
              <a:ext cx="3692" cy="1138"/>
              <a:chOff x="2652357" y="-1128689"/>
              <a:chExt cx="2344473" cy="722912"/>
            </a:xfrm>
          </p:grpSpPr>
          <p:sp>
            <p:nvSpPr>
              <p:cNvPr id="27" name="PA-文本框 26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652357" y="-1128689"/>
                <a:ext cx="1645630" cy="376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800" b="1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rgbClr val="0E5DBF"/>
                        </a:gs>
                        <a:gs pos="70000">
                          <a:srgbClr val="0E419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微软雅黑" charset="-122"/>
                    <a:ea typeface="微软雅黑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1971FF"/>
                        </a:gs>
                        <a:gs pos="70000">
                          <a:srgbClr val="0E419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微软雅黑" charset="-122"/>
                    <a:ea typeface="微软雅黑" charset="-122"/>
                    <a:cs typeface="+mn-cs"/>
                  </a:rPr>
                  <a:t>卢钰铠</a:t>
                </a:r>
                <a:endParaRPr kumimoji="0" lang="zh-CN" altLang="en-US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971FF"/>
                      </a:gs>
                      <a:gs pos="70000">
                        <a:srgbClr val="0E419C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endParaRPr>
              </a:p>
            </p:txBody>
          </p:sp>
          <p:sp>
            <p:nvSpPr>
              <p:cNvPr id="28" name="PA-文本框 27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3879818" y="-1078451"/>
                <a:ext cx="1117012" cy="298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思源黑体 CN Normal" panose="020B0400000000000000" charset="-122"/>
                    <a:ea typeface="思源黑体 CN Normal" panose="020B0400000000000000" charset="-122"/>
                    <a:cs typeface="+mn-cs"/>
                  </a:rPr>
                  <a:t>项目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思源黑体 CN Normal" panose="020B0400000000000000" charset="-122"/>
                    <a:ea typeface="思源黑体 CN Normal" panose="020B0400000000000000" charset="-122"/>
                    <a:cs typeface="+mn-cs"/>
                  </a:rPr>
                  <a:t>负责人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+mn-cs"/>
                </a:endParaRPr>
              </a:p>
            </p:txBody>
          </p:sp>
          <p:sp>
            <p:nvSpPr>
              <p:cNvPr id="30" name="PA-文本框 29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652705" y="-636536"/>
                <a:ext cx="2305502" cy="230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90" b="0" i="0" u="none" strike="noStrike" kern="1200" cap="none" normalizeH="0" baseline="0" noProof="0" dirty="0">
                    <a:ln w="0"/>
                    <a:solidFill>
                      <a:srgbClr val="4472C4"/>
                    </a:solidFill>
                    <a:uLnTx/>
                    <a:uFillTx/>
                    <a:latin typeface="+mj-lt"/>
                    <a:ea typeface="+mj-lt"/>
                    <a:cs typeface="+mn-cs"/>
                    <a:sym typeface="OPPOSans B" pitchFamily="18" charset="-122"/>
                  </a:rPr>
                  <a:t>软件科学与技术本科二年级</a:t>
                </a:r>
                <a:endParaRPr kumimoji="0" lang="zh-CN" altLang="en-US" sz="1490" b="0" i="0" u="none" strike="noStrike" kern="1200" cap="none" normalizeH="0" baseline="0" noProof="0" dirty="0">
                  <a:ln w="0"/>
                  <a:solidFill>
                    <a:srgbClr val="4472C4"/>
                  </a:solidFill>
                  <a:uLnTx/>
                  <a:uFillTx/>
                  <a:latin typeface="+mj-lt"/>
                  <a:ea typeface="+mj-lt"/>
                  <a:cs typeface="+mn-cs"/>
                  <a:sym typeface="OPPOSans B" pitchFamily="18" charset="-122"/>
                </a:endParaRPr>
              </a:p>
            </p:txBody>
          </p:sp>
        </p:grpSp>
        <p:sp>
          <p:nvSpPr>
            <p:cNvPr id="21" name="PA-文本框 20"/>
            <p:cNvSpPr txBox="1"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1492" y="3818"/>
              <a:ext cx="5356" cy="15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285750" indent="-285750" algn="just">
                <a:lnSpc>
                  <a:spcPct val="110000"/>
                </a:lnSpc>
                <a:buFont typeface="Wingdings" panose="05000000000000000000" pitchFamily="2" charset="2"/>
                <a:buChar char="p"/>
                <a:defRPr>
                  <a:latin typeface="微软雅黑" charset="-122"/>
                  <a:ea typeface="微软雅黑" charset="-122"/>
                </a:defRPr>
              </a:lvl1pPr>
            </a:lstStyle>
            <a:p>
              <a:pPr marL="179705" indent="-179705" algn="l">
                <a:lnSpc>
                  <a:spcPct val="130000"/>
                </a:lnSpc>
                <a:buClr>
                  <a:srgbClr val="0055DE"/>
                </a:buClr>
                <a:buSzPct val="50000"/>
                <a:buFont typeface="Wingdings" panose="05000000000000000000" pitchFamily="2" charset="2"/>
                <a:buChar char="l"/>
                <a:defRPr/>
              </a:pPr>
              <a:r>
                <a:rPr lang="zh-CN" altLang="en-US" kern="0" dirty="0">
                  <a:solidFill>
                    <a:prstClr val="black"/>
                  </a:solidFill>
                  <a:latin typeface="+mj-lt"/>
                  <a:ea typeface="+mj-lt"/>
                  <a:sym typeface="OPPOSans B" pitchFamily="18" charset="-122"/>
                </a:rPr>
                <a:t>负责协调项目成员，明确未来规划</a:t>
              </a:r>
              <a:endParaRPr lang="en-US" altLang="zh-CN" kern="0" dirty="0">
                <a:solidFill>
                  <a:prstClr val="black"/>
                </a:solidFill>
                <a:latin typeface="+mj-lt"/>
                <a:ea typeface="+mj-lt"/>
                <a:sym typeface="OPPOSans B" pitchFamily="18" charset="-122"/>
              </a:endParaRPr>
            </a:p>
            <a:p>
              <a:pPr marL="179705" indent="-179705" algn="l">
                <a:lnSpc>
                  <a:spcPct val="130000"/>
                </a:lnSpc>
                <a:buClr>
                  <a:srgbClr val="0055DE"/>
                </a:buClr>
                <a:buSzPct val="50000"/>
                <a:buFont typeface="Wingdings" panose="05000000000000000000" pitchFamily="2" charset="2"/>
                <a:buChar char="l"/>
                <a:defRPr/>
              </a:pPr>
              <a:r>
                <a:rPr lang="zh-CN" altLang="en-US" kern="0" dirty="0">
                  <a:solidFill>
                    <a:prstClr val="black"/>
                  </a:solidFill>
                  <a:latin typeface="+mj-lt"/>
                  <a:ea typeface="+mj-lt"/>
                  <a:sym typeface="OPPOSans B" pitchFamily="18" charset="-122"/>
                </a:rPr>
                <a:t>全栈开发</a:t>
              </a:r>
              <a:endParaRPr lang="en-US" altLang="zh-CN" kern="0" dirty="0">
                <a:solidFill>
                  <a:prstClr val="black"/>
                </a:solidFill>
                <a:latin typeface="+mj-lt"/>
                <a:ea typeface="+mj-lt"/>
                <a:sym typeface="OPPOSans B" pitchFamily="18" charset="-122"/>
              </a:endParaRPr>
            </a:p>
            <a:p>
              <a:pPr marL="179705" indent="-179705" algn="l">
                <a:lnSpc>
                  <a:spcPct val="130000"/>
                </a:lnSpc>
                <a:buClr>
                  <a:srgbClr val="0055DE"/>
                </a:buClr>
                <a:buSzPct val="50000"/>
                <a:buFont typeface="Wingdings" panose="05000000000000000000" pitchFamily="2" charset="2"/>
                <a:buChar char="l"/>
                <a:defRPr/>
              </a:pPr>
              <a:r>
                <a:rPr lang="zh-CN" altLang="en-US" kern="0" dirty="0">
                  <a:solidFill>
                    <a:prstClr val="black"/>
                  </a:solidFill>
                  <a:latin typeface="+mj-lt"/>
                  <a:ea typeface="+mj-lt"/>
                  <a:sym typeface="OPPOSans B" pitchFamily="18" charset="-122"/>
                </a:rPr>
                <a:t>模型研究</a:t>
              </a:r>
              <a:endParaRPr lang="zh-CN" altLang="en-US" kern="0" dirty="0">
                <a:solidFill>
                  <a:prstClr val="black"/>
                </a:solidFill>
                <a:latin typeface="+mj-lt"/>
                <a:ea typeface="+mj-lt"/>
                <a:sym typeface="OPPOSans B" pitchFamily="18" charset="-122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6247765" y="267970"/>
            <a:ext cx="5681439" cy="2991731"/>
            <a:chOff x="9900" y="2242"/>
            <a:chExt cx="7797" cy="3395"/>
          </a:xfrm>
        </p:grpSpPr>
        <p:sp>
          <p:nvSpPr>
            <p:cNvPr id="84" name="PA-方能演亦4-1"/>
            <p:cNvSpPr/>
            <p:nvPr>
              <p:custDataLst>
                <p:tags r:id="rId6"/>
              </p:custDataLst>
            </p:nvPr>
          </p:nvSpPr>
          <p:spPr>
            <a:xfrm rot="16200000">
              <a:off x="12101" y="41"/>
              <a:ext cx="3395" cy="7797"/>
            </a:xfrm>
            <a:prstGeom prst="roundRect">
              <a:avLst>
                <a:gd name="adj" fmla="val 1870"/>
              </a:avLst>
            </a:prstGeom>
            <a:gradFill flip="none" rotWithShape="1">
              <a:gsLst>
                <a:gs pos="0">
                  <a:schemeClr val="bg1"/>
                </a:gs>
                <a:gs pos="47000">
                  <a:srgbClr val="FFFFFF">
                    <a:alpha val="92000"/>
                  </a:srgbClr>
                </a:gs>
                <a:gs pos="94000">
                  <a:schemeClr val="accent3">
                    <a:lumMod val="0"/>
                    <a:lumOff val="100000"/>
                  </a:schemeClr>
                </a:gs>
              </a:gsLst>
              <a:lin ang="13800000" scaled="0"/>
              <a:tileRect/>
            </a:gradFill>
            <a:ln w="12192" cap="flat" cmpd="sng" algn="ctr">
              <a:gradFill flip="none" rotWithShape="1">
                <a:gsLst>
                  <a:gs pos="32000">
                    <a:srgbClr val="00ADEA"/>
                  </a:gs>
                  <a:gs pos="83000">
                    <a:srgbClr val="D2EBFE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316992" sx="102000" sy="102000" algn="ctr" rotWithShape="0">
                <a:srgbClr val="1166CD">
                  <a:alpha val="28000"/>
                </a:srgbClr>
              </a:outerShdw>
            </a:effectLst>
          </p:spPr>
          <p:txBody>
            <a:bodyPr lIns="87782" tIns="43891" rIns="87782" bIns="43891" rtlCol="0" anchor="ctr"/>
            <a:lstStyle/>
            <a:p>
              <a:pPr algn="ctr"/>
              <a:endParaRPr lang="zh-CN" altLang="en-US" sz="1730" kern="0" dirty="0">
                <a:solidFill>
                  <a:prstClr val="white"/>
                </a:solidFill>
                <a:latin typeface="Arial" panose="020B0604020202090204"/>
                <a:ea typeface="思源黑体 CN Bold"/>
                <a:cs typeface="+mn-ea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 rot="0">
              <a:off x="10304" y="2484"/>
              <a:ext cx="3631" cy="1110"/>
              <a:chOff x="2652357" y="-1128689"/>
              <a:chExt cx="2305597" cy="704568"/>
            </a:xfrm>
          </p:grpSpPr>
          <p:sp>
            <p:nvSpPr>
              <p:cNvPr id="86" name="PA-文本框 26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652357" y="-1128689"/>
                <a:ext cx="1645630" cy="375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800" b="1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rgbClr val="0E5DBF"/>
                        </a:gs>
                        <a:gs pos="70000">
                          <a:srgbClr val="0E419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微软雅黑" charset="-122"/>
                    <a:ea typeface="微软雅黑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1971FF"/>
                        </a:gs>
                        <a:gs pos="70000">
                          <a:srgbClr val="0E419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微软雅黑" charset="-122"/>
                    <a:ea typeface="微软雅黑" charset="-122"/>
                    <a:cs typeface="+mn-cs"/>
                  </a:rPr>
                  <a:t>刘智刚</a:t>
                </a:r>
                <a:endParaRPr kumimoji="0" lang="zh-CN" altLang="en-US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971FF"/>
                      </a:gs>
                      <a:gs pos="70000">
                        <a:srgbClr val="0E419C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endParaRPr>
              </a:p>
            </p:txBody>
          </p:sp>
          <p:sp>
            <p:nvSpPr>
              <p:cNvPr id="88" name="PA-文本框 29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2652452" y="-654660"/>
                <a:ext cx="2305502" cy="230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90" b="0" i="0" u="none" strike="noStrike" kern="1200" cap="none" normalizeH="0" baseline="0" noProof="0" dirty="0">
                    <a:ln w="0"/>
                    <a:solidFill>
                      <a:srgbClr val="4472C4"/>
                    </a:solidFill>
                    <a:uLnTx/>
                    <a:uFillTx/>
                    <a:latin typeface="OPPOSans B" pitchFamily="18" charset="-122"/>
                    <a:ea typeface="OPPOSans B" pitchFamily="18" charset="-122"/>
                    <a:cs typeface="+mn-cs"/>
                    <a:sym typeface="OPPOSans B" pitchFamily="18" charset="-122"/>
                  </a:rPr>
                  <a:t>通信工程本科一</a:t>
                </a:r>
                <a:r>
                  <a:rPr kumimoji="0" lang="zh-CN" altLang="en-US" sz="1490" b="0" i="0" u="none" strike="noStrike" kern="1200" cap="none" normalizeH="0" baseline="0" noProof="0" dirty="0">
                    <a:ln w="0"/>
                    <a:solidFill>
                      <a:srgbClr val="4472C4"/>
                    </a:solidFill>
                    <a:uLnTx/>
                    <a:uFillTx/>
                    <a:latin typeface="OPPOSans B" pitchFamily="18" charset="-122"/>
                    <a:ea typeface="OPPOSans B" pitchFamily="18" charset="-122"/>
                    <a:cs typeface="+mn-cs"/>
                    <a:sym typeface="OPPOSans B" pitchFamily="18" charset="-122"/>
                  </a:rPr>
                  <a:t>年级</a:t>
                </a:r>
                <a:endParaRPr kumimoji="0" lang="zh-CN" altLang="en-US" sz="1490" b="0" i="0" u="none" strike="noStrike" kern="1200" cap="none" normalizeH="0" baseline="0" noProof="0" dirty="0">
                  <a:ln w="0"/>
                  <a:solidFill>
                    <a:srgbClr val="4472C4"/>
                  </a:solidFill>
                  <a:uLnTx/>
                  <a:uFillTx/>
                  <a:latin typeface="OPPOSans B" pitchFamily="18" charset="-122"/>
                  <a:ea typeface="OPPOSans B" pitchFamily="18" charset="-122"/>
                  <a:cs typeface="+mn-cs"/>
                  <a:sym typeface="OPPOSans B" pitchFamily="18" charset="-122"/>
                </a:endParaRPr>
              </a:p>
            </p:txBody>
          </p:sp>
        </p:grpSp>
        <p:sp>
          <p:nvSpPr>
            <p:cNvPr id="89" name="PA-文本框 20"/>
            <p:cNvSpPr txBox="1"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10365" y="3815"/>
              <a:ext cx="5356" cy="15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285750" indent="-285750" algn="just">
                <a:lnSpc>
                  <a:spcPct val="110000"/>
                </a:lnSpc>
                <a:buFont typeface="Wingdings" panose="05000000000000000000" pitchFamily="2" charset="2"/>
                <a:buChar char="p"/>
                <a:defRPr>
                  <a:latin typeface="微软雅黑" charset="-122"/>
                  <a:ea typeface="微软雅黑" charset="-122"/>
                </a:defRPr>
              </a:lvl1pPr>
            </a:lstStyle>
            <a:p>
              <a:pPr marL="179705" indent="-179705" algn="l">
                <a:lnSpc>
                  <a:spcPct val="130000"/>
                </a:lnSpc>
                <a:buClr>
                  <a:srgbClr val="0055DE"/>
                </a:buClr>
                <a:buSzPct val="50000"/>
                <a:buFont typeface="Wingdings" panose="05000000000000000000" pitchFamily="2" charset="2"/>
                <a:buChar char="l"/>
                <a:defRPr/>
              </a:pPr>
              <a:r>
                <a:rPr lang="zh-CN" altLang="en-US" kern="0" dirty="0">
                  <a:solidFill>
                    <a:prstClr val="black"/>
                  </a:solidFill>
                  <a:latin typeface="+mj-lt"/>
                  <a:ea typeface="+mj-lt"/>
                  <a:sym typeface="OPPOSans B" pitchFamily="18" charset="-122"/>
                </a:rPr>
                <a:t>行业分析</a:t>
              </a:r>
              <a:endParaRPr lang="en-US" altLang="zh-CN" kern="0" dirty="0">
                <a:solidFill>
                  <a:prstClr val="black"/>
                </a:solidFill>
                <a:latin typeface="+mj-lt"/>
                <a:ea typeface="+mj-lt"/>
                <a:sym typeface="OPPOSans B" pitchFamily="18" charset="-122"/>
              </a:endParaRPr>
            </a:p>
            <a:p>
              <a:pPr marL="179705" indent="-179705" algn="l">
                <a:lnSpc>
                  <a:spcPct val="130000"/>
                </a:lnSpc>
                <a:buClr>
                  <a:srgbClr val="0055DE"/>
                </a:buClr>
                <a:buSzPct val="50000"/>
                <a:buFont typeface="Wingdings" panose="05000000000000000000" pitchFamily="2" charset="2"/>
                <a:buChar char="l"/>
                <a:defRPr/>
              </a:pPr>
              <a:r>
                <a:rPr lang="zh-CN" altLang="en-US" kern="0" dirty="0">
                  <a:solidFill>
                    <a:prstClr val="black"/>
                  </a:solidFill>
                  <a:latin typeface="+mj-lt"/>
                  <a:ea typeface="+mj-lt"/>
                  <a:sym typeface="OPPOSans B" pitchFamily="18" charset="-122"/>
                </a:rPr>
                <a:t>全栈开发</a:t>
              </a:r>
              <a:endParaRPr lang="en-US" altLang="zh-CN" kern="0" dirty="0">
                <a:solidFill>
                  <a:prstClr val="black"/>
                </a:solidFill>
                <a:latin typeface="+mj-lt"/>
                <a:ea typeface="+mj-lt"/>
                <a:sym typeface="OPPOSans B" pitchFamily="18" charset="-122"/>
              </a:endParaRPr>
            </a:p>
            <a:p>
              <a:pPr marL="179705" indent="-179705" algn="l">
                <a:lnSpc>
                  <a:spcPct val="130000"/>
                </a:lnSpc>
                <a:buClr>
                  <a:srgbClr val="0055DE"/>
                </a:buClr>
                <a:buSzPct val="50000"/>
                <a:buFont typeface="Wingdings" panose="05000000000000000000" pitchFamily="2" charset="2"/>
                <a:buChar char="l"/>
                <a:defRPr/>
              </a:pPr>
              <a:r>
                <a:rPr lang="zh-CN" altLang="en-US" kern="0" dirty="0">
                  <a:solidFill>
                    <a:prstClr val="black"/>
                  </a:solidFill>
                  <a:latin typeface="+mj-lt"/>
                  <a:ea typeface="+mj-lt"/>
                  <a:sym typeface="OPPOSans B" pitchFamily="18" charset="-122"/>
                </a:rPr>
                <a:t>模型测试</a:t>
              </a:r>
              <a:endParaRPr lang="zh-CN" altLang="en-US" kern="0" dirty="0">
                <a:solidFill>
                  <a:prstClr val="black"/>
                </a:solidFill>
                <a:latin typeface="+mj-lt"/>
                <a:ea typeface="+mj-lt"/>
                <a:sym typeface="OPPOSans B" pitchFamily="18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205740" y="3447415"/>
            <a:ext cx="5776595" cy="3223895"/>
            <a:chOff x="1028" y="6002"/>
            <a:chExt cx="7492" cy="3395"/>
          </a:xfrm>
        </p:grpSpPr>
        <p:sp>
          <p:nvSpPr>
            <p:cNvPr id="91" name="PA-方能演亦4-1"/>
            <p:cNvSpPr/>
            <p:nvPr>
              <p:custDataLst>
                <p:tags r:id="rId10"/>
              </p:custDataLst>
            </p:nvPr>
          </p:nvSpPr>
          <p:spPr>
            <a:xfrm rot="16200000">
              <a:off x="3076" y="3953"/>
              <a:ext cx="3395" cy="7492"/>
            </a:xfrm>
            <a:prstGeom prst="roundRect">
              <a:avLst>
                <a:gd name="adj" fmla="val 1870"/>
              </a:avLst>
            </a:prstGeom>
            <a:gradFill flip="none" rotWithShape="1">
              <a:gsLst>
                <a:gs pos="0">
                  <a:schemeClr val="bg1"/>
                </a:gs>
                <a:gs pos="47000">
                  <a:srgbClr val="FFFFFF">
                    <a:alpha val="92000"/>
                  </a:srgbClr>
                </a:gs>
                <a:gs pos="94000">
                  <a:schemeClr val="accent3">
                    <a:lumMod val="0"/>
                    <a:lumOff val="100000"/>
                  </a:schemeClr>
                </a:gs>
              </a:gsLst>
              <a:lin ang="13800000" scaled="0"/>
              <a:tileRect/>
            </a:gradFill>
            <a:ln w="12192" cap="flat" cmpd="sng" algn="ctr">
              <a:gradFill flip="none" rotWithShape="1">
                <a:gsLst>
                  <a:gs pos="32000">
                    <a:srgbClr val="00ADEA"/>
                  </a:gs>
                  <a:gs pos="83000">
                    <a:srgbClr val="D2EBFE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316992" sx="102000" sy="102000" algn="ctr" rotWithShape="0">
                <a:srgbClr val="1166CD">
                  <a:alpha val="28000"/>
                </a:srgbClr>
              </a:outerShdw>
            </a:effectLst>
          </p:spPr>
          <p:txBody>
            <a:bodyPr lIns="87782" tIns="43891" rIns="87782" bIns="43891" rtlCol="0" anchor="ctr"/>
            <a:lstStyle/>
            <a:p>
              <a:pPr algn="ctr"/>
              <a:endParaRPr lang="zh-CN" altLang="en-US" sz="1730" kern="0" dirty="0">
                <a:solidFill>
                  <a:prstClr val="white"/>
                </a:solidFill>
                <a:latin typeface="Arial" panose="020B0604020202090204"/>
                <a:ea typeface="思源黑体 CN Bold"/>
                <a:cs typeface="+mn-ea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 rot="0">
              <a:off x="1421" y="6243"/>
              <a:ext cx="3631" cy="1014"/>
              <a:chOff x="2645980" y="-1128689"/>
              <a:chExt cx="2305502" cy="644576"/>
            </a:xfrm>
          </p:grpSpPr>
          <p:sp>
            <p:nvSpPr>
              <p:cNvPr id="93" name="PA-文本框 26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652357" y="-1128689"/>
                <a:ext cx="1645630" cy="349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800" b="1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rgbClr val="0E5DBF"/>
                        </a:gs>
                        <a:gs pos="70000">
                          <a:srgbClr val="0E419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微软雅黑" charset="-122"/>
                    <a:ea typeface="微软雅黑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1971FF"/>
                        </a:gs>
                        <a:gs pos="70000">
                          <a:srgbClr val="0E419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微软雅黑" charset="-122"/>
                    <a:ea typeface="微软雅黑" charset="-122"/>
                    <a:cs typeface="+mn-cs"/>
                  </a:rPr>
                  <a:t>刘舒文</a:t>
                </a:r>
                <a:endParaRPr kumimoji="0" lang="zh-CN" altLang="en-US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971FF"/>
                      </a:gs>
                      <a:gs pos="70000">
                        <a:srgbClr val="0E419C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endParaRPr>
              </a:p>
            </p:txBody>
          </p:sp>
          <p:sp>
            <p:nvSpPr>
              <p:cNvPr id="95" name="PA-文本框 29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645980" y="-698266"/>
                <a:ext cx="2305502" cy="214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90" b="0" i="0" u="none" strike="noStrike" kern="1200" cap="none" normalizeH="0" baseline="0" noProof="0" dirty="0">
                    <a:ln w="0"/>
                    <a:solidFill>
                      <a:srgbClr val="4472C4"/>
                    </a:solidFill>
                    <a:uLnTx/>
                    <a:uFillTx/>
                    <a:latin typeface="+mj-lt"/>
                    <a:ea typeface="+mj-lt"/>
                    <a:cs typeface="+mn-cs"/>
                    <a:sym typeface="OPPOSans B" pitchFamily="18" charset="-122"/>
                  </a:rPr>
                  <a:t>新闻学本科一</a:t>
                </a:r>
                <a:r>
                  <a:rPr kumimoji="0" lang="zh-CN" altLang="en-US" sz="1490" b="0" i="0" u="none" strike="noStrike" kern="1200" cap="none" normalizeH="0" baseline="0" noProof="0" dirty="0">
                    <a:ln w="0"/>
                    <a:solidFill>
                      <a:srgbClr val="4472C4"/>
                    </a:solidFill>
                    <a:uLnTx/>
                    <a:uFillTx/>
                    <a:latin typeface="+mj-lt"/>
                    <a:ea typeface="+mj-lt"/>
                    <a:cs typeface="+mn-cs"/>
                    <a:sym typeface="OPPOSans B" pitchFamily="18" charset="-122"/>
                  </a:rPr>
                  <a:t>年级</a:t>
                </a:r>
                <a:endParaRPr kumimoji="0" lang="zh-CN" altLang="en-US" sz="1490" b="0" i="0" u="none" strike="noStrike" kern="1200" cap="none" normalizeH="0" baseline="0" noProof="0" dirty="0">
                  <a:ln w="0"/>
                  <a:solidFill>
                    <a:srgbClr val="4472C4"/>
                  </a:solidFill>
                  <a:uLnTx/>
                  <a:uFillTx/>
                  <a:latin typeface="+mj-lt"/>
                  <a:ea typeface="+mj-lt"/>
                  <a:cs typeface="+mn-cs"/>
                  <a:sym typeface="OPPOSans B" pitchFamily="18" charset="-122"/>
                </a:endParaRPr>
              </a:p>
            </p:txBody>
          </p:sp>
        </p:grpSp>
        <p:sp>
          <p:nvSpPr>
            <p:cNvPr id="96" name="PA-文本框 20"/>
            <p:cNvSpPr txBox="1"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1421" y="7398"/>
              <a:ext cx="5356" cy="15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285750" indent="-285750" algn="just">
                <a:lnSpc>
                  <a:spcPct val="110000"/>
                </a:lnSpc>
                <a:buFont typeface="Wingdings" panose="05000000000000000000" pitchFamily="2" charset="2"/>
                <a:buChar char="p"/>
                <a:defRPr>
                  <a:latin typeface="微软雅黑" charset="-122"/>
                  <a:ea typeface="微软雅黑" charset="-122"/>
                </a:defRPr>
              </a:lvl1pPr>
            </a:lstStyle>
            <a:p>
              <a:pPr marL="179705" indent="-179705" algn="l">
                <a:lnSpc>
                  <a:spcPct val="130000"/>
                </a:lnSpc>
                <a:buClr>
                  <a:srgbClr val="0055DE"/>
                </a:buClr>
                <a:buSzPct val="50000"/>
                <a:buFont typeface="Wingdings" panose="05000000000000000000" pitchFamily="2" charset="2"/>
                <a:buChar char="l"/>
                <a:defRPr/>
              </a:pPr>
              <a:r>
                <a:rPr lang="en-US" altLang="zh-CN" kern="0" dirty="0">
                  <a:solidFill>
                    <a:prstClr val="black"/>
                  </a:solidFill>
                  <a:latin typeface="+mj-lt"/>
                  <a:ea typeface="+mj-lt"/>
                  <a:cs typeface="+mj-lt"/>
                  <a:sym typeface="OPPOSans B" pitchFamily="18" charset="-122"/>
                </a:rPr>
                <a:t>UI</a:t>
              </a:r>
              <a:r>
                <a:rPr lang="zh-CN" altLang="en-US" kern="0" dirty="0">
                  <a:solidFill>
                    <a:prstClr val="black"/>
                  </a:solidFill>
                  <a:latin typeface="+mj-lt"/>
                  <a:ea typeface="+mj-lt"/>
                  <a:cs typeface="+mj-lt"/>
                  <a:sym typeface="OPPOSans B" pitchFamily="18" charset="-122"/>
                </a:rPr>
                <a:t>界面设计</a:t>
              </a:r>
              <a:endParaRPr lang="en-US" altLang="zh-CN" kern="0" dirty="0">
                <a:solidFill>
                  <a:prstClr val="black"/>
                </a:solidFill>
                <a:latin typeface="+mj-lt"/>
                <a:ea typeface="+mj-lt"/>
                <a:cs typeface="+mj-lt"/>
                <a:sym typeface="OPPOSans B" pitchFamily="18" charset="-122"/>
              </a:endParaRPr>
            </a:p>
            <a:p>
              <a:pPr marL="179705" indent="-179705" algn="l">
                <a:lnSpc>
                  <a:spcPct val="130000"/>
                </a:lnSpc>
                <a:buClr>
                  <a:srgbClr val="0055DE"/>
                </a:buClr>
                <a:buSzPct val="50000"/>
                <a:buFont typeface="Wingdings" panose="05000000000000000000" pitchFamily="2" charset="2"/>
                <a:buChar char="l"/>
                <a:defRPr/>
              </a:pPr>
              <a:r>
                <a:rPr lang="zh-CN" altLang="en-US" kern="0" dirty="0">
                  <a:solidFill>
                    <a:prstClr val="black"/>
                  </a:solidFill>
                  <a:latin typeface="+mj-lt"/>
                  <a:ea typeface="+mj-lt"/>
                  <a:cs typeface="+mj-lt"/>
                  <a:sym typeface="OPPOSans B" pitchFamily="18" charset="-122"/>
                </a:rPr>
                <a:t>项目书策划撰写</a:t>
              </a:r>
              <a:endParaRPr lang="en-US" altLang="zh-CN" kern="0" dirty="0">
                <a:solidFill>
                  <a:prstClr val="black"/>
                </a:solidFill>
                <a:latin typeface="+mj-lt"/>
                <a:ea typeface="+mj-lt"/>
                <a:cs typeface="+mj-lt"/>
                <a:sym typeface="OPPOSans B" pitchFamily="18" charset="-122"/>
              </a:endParaRPr>
            </a:p>
            <a:p>
              <a:pPr marL="179705" indent="-179705" algn="l">
                <a:lnSpc>
                  <a:spcPct val="130000"/>
                </a:lnSpc>
                <a:buClr>
                  <a:srgbClr val="0055DE"/>
                </a:buClr>
                <a:buSzPct val="50000"/>
                <a:buFont typeface="Wingdings" panose="05000000000000000000" pitchFamily="2" charset="2"/>
                <a:buChar char="l"/>
                <a:defRPr/>
              </a:pPr>
              <a:r>
                <a:rPr lang="zh-CN" altLang="en-US" kern="0" dirty="0">
                  <a:solidFill>
                    <a:prstClr val="black"/>
                  </a:solidFill>
                  <a:latin typeface="+mj-lt"/>
                  <a:ea typeface="+mj-lt"/>
                  <a:cs typeface="+mj-lt"/>
                  <a:sym typeface="OPPOSans B" pitchFamily="18" charset="-122"/>
                </a:rPr>
                <a:t>商业模式</a:t>
              </a:r>
              <a:endParaRPr lang="zh-CN" altLang="en-US" kern="0" dirty="0">
                <a:solidFill>
                  <a:prstClr val="black"/>
                </a:solidFill>
                <a:latin typeface="+mj-lt"/>
                <a:ea typeface="+mj-lt"/>
                <a:cs typeface="+mj-lt"/>
                <a:sym typeface="OPPOSans B" pitchFamily="18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6247130" y="3451860"/>
            <a:ext cx="5682079" cy="3220399"/>
            <a:chOff x="9955" y="6001"/>
            <a:chExt cx="7741" cy="3395"/>
          </a:xfrm>
        </p:grpSpPr>
        <p:sp>
          <p:nvSpPr>
            <p:cNvPr id="99" name="PA-方能演亦4-1"/>
            <p:cNvSpPr/>
            <p:nvPr>
              <p:custDataLst>
                <p:tags r:id="rId14"/>
              </p:custDataLst>
            </p:nvPr>
          </p:nvSpPr>
          <p:spPr>
            <a:xfrm rot="16200000">
              <a:off x="12128" y="3828"/>
              <a:ext cx="3395" cy="7741"/>
            </a:xfrm>
            <a:prstGeom prst="roundRect">
              <a:avLst>
                <a:gd name="adj" fmla="val 1870"/>
              </a:avLst>
            </a:prstGeom>
            <a:gradFill flip="none" rotWithShape="1">
              <a:gsLst>
                <a:gs pos="0">
                  <a:schemeClr val="bg1"/>
                </a:gs>
                <a:gs pos="47000">
                  <a:srgbClr val="FFFFFF">
                    <a:alpha val="92000"/>
                  </a:srgbClr>
                </a:gs>
                <a:gs pos="94000">
                  <a:schemeClr val="accent3">
                    <a:lumMod val="0"/>
                    <a:lumOff val="100000"/>
                  </a:schemeClr>
                </a:gs>
              </a:gsLst>
              <a:lin ang="13800000" scaled="0"/>
              <a:tileRect/>
            </a:gradFill>
            <a:ln w="12192" cap="flat" cmpd="sng" algn="ctr">
              <a:gradFill flip="none" rotWithShape="1">
                <a:gsLst>
                  <a:gs pos="32000">
                    <a:srgbClr val="00ADEA"/>
                  </a:gs>
                  <a:gs pos="83000">
                    <a:srgbClr val="D2EBFE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316992" sx="102000" sy="102000" algn="ctr" rotWithShape="0">
                <a:srgbClr val="1166CD">
                  <a:alpha val="28000"/>
                </a:srgbClr>
              </a:outerShdw>
            </a:effectLst>
          </p:spPr>
          <p:txBody>
            <a:bodyPr lIns="87782" tIns="43891" rIns="87782" bIns="43891" rtlCol="0" anchor="ctr"/>
            <a:lstStyle/>
            <a:p>
              <a:pPr algn="ctr"/>
              <a:endParaRPr lang="zh-CN" altLang="en-US" sz="1730" kern="0" dirty="0">
                <a:solidFill>
                  <a:prstClr val="white"/>
                </a:solidFill>
                <a:latin typeface="Arial" panose="020B0604020202090204"/>
                <a:ea typeface="思源黑体 CN Bold"/>
                <a:cs typeface="+mn-ea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 rot="0">
              <a:off x="10359" y="6243"/>
              <a:ext cx="3690" cy="996"/>
              <a:chOff x="2652357" y="-1128689"/>
              <a:chExt cx="2343081" cy="632845"/>
            </a:xfrm>
          </p:grpSpPr>
          <p:sp>
            <p:nvSpPr>
              <p:cNvPr id="101" name="PA-文本框 26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2652357" y="-1128689"/>
                <a:ext cx="1645630" cy="349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800" b="1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rgbClr val="0E5DBF"/>
                        </a:gs>
                        <a:gs pos="70000">
                          <a:srgbClr val="0E419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微软雅黑" charset="-122"/>
                    <a:ea typeface="微软雅黑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1971FF"/>
                        </a:gs>
                        <a:gs pos="70000">
                          <a:srgbClr val="0E419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微软雅黑" charset="-122"/>
                    <a:ea typeface="微软雅黑" charset="-122"/>
                    <a:cs typeface="+mn-cs"/>
                  </a:rPr>
                  <a:t>张</a:t>
                </a: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1971FF"/>
                        </a:gs>
                        <a:gs pos="70000">
                          <a:srgbClr val="0E419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微软雅黑" charset="-122"/>
                    <a:ea typeface="微软雅黑" charset="-122"/>
                    <a:cs typeface="+mn-cs"/>
                  </a:rPr>
                  <a:t>  </a:t>
                </a:r>
                <a:r>
                  <a:rPr kumimoji="0" lang="zh-CN" altLang="en-US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1971FF"/>
                        </a:gs>
                        <a:gs pos="70000">
                          <a:srgbClr val="0E419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微软雅黑" charset="-122"/>
                    <a:ea typeface="微软雅黑" charset="-122"/>
                    <a:cs typeface="+mn-cs"/>
                  </a:rPr>
                  <a:t>倩</a:t>
                </a:r>
                <a:endParaRPr kumimoji="0" lang="zh-CN" altLang="en-US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971FF"/>
                      </a:gs>
                      <a:gs pos="70000">
                        <a:srgbClr val="0E419C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endParaRPr>
              </a:p>
            </p:txBody>
          </p:sp>
          <p:sp>
            <p:nvSpPr>
              <p:cNvPr id="103" name="PA-文本框 29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2689936" y="-710154"/>
                <a:ext cx="2305502" cy="214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90" b="0" i="0" u="none" strike="noStrike" kern="1200" cap="none" normalizeH="0" baseline="0" noProof="0" dirty="0">
                    <a:ln w="0"/>
                    <a:solidFill>
                      <a:srgbClr val="4472C4"/>
                    </a:solidFill>
                    <a:uLnTx/>
                    <a:uFillTx/>
                    <a:latin typeface="+mj-lt"/>
                    <a:ea typeface="+mj-lt"/>
                    <a:cs typeface="+mn-cs"/>
                    <a:sym typeface="OPPOSans B" pitchFamily="18" charset="-122"/>
                  </a:rPr>
                  <a:t>工商管理类本科一年级</a:t>
                </a:r>
                <a:endParaRPr kumimoji="0" lang="zh-CN" altLang="en-US" sz="1490" b="0" i="0" u="none" strike="noStrike" kern="1200" cap="none" normalizeH="0" baseline="0" noProof="0" dirty="0">
                  <a:ln w="0"/>
                  <a:solidFill>
                    <a:srgbClr val="4472C4"/>
                  </a:solidFill>
                  <a:uLnTx/>
                  <a:uFillTx/>
                  <a:latin typeface="+mj-lt"/>
                  <a:ea typeface="+mj-lt"/>
                  <a:cs typeface="+mn-cs"/>
                  <a:sym typeface="OPPOSans B" pitchFamily="18" charset="-122"/>
                </a:endParaRPr>
              </a:p>
            </p:txBody>
          </p:sp>
        </p:grpSp>
        <p:sp>
          <p:nvSpPr>
            <p:cNvPr id="104" name="PA-文本框 20"/>
            <p:cNvSpPr txBox="1">
              <a:spLocks noChangeAspect="1"/>
            </p:cNvSpPr>
            <p:nvPr>
              <p:custDataLst>
                <p:tags r:id="rId17"/>
              </p:custDataLst>
            </p:nvPr>
          </p:nvSpPr>
          <p:spPr>
            <a:xfrm>
              <a:off x="10418" y="7397"/>
              <a:ext cx="5356" cy="15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285750" indent="-285750" algn="just">
                <a:lnSpc>
                  <a:spcPct val="110000"/>
                </a:lnSpc>
                <a:buFont typeface="Wingdings" panose="05000000000000000000" pitchFamily="2" charset="2"/>
                <a:buChar char="p"/>
                <a:defRPr>
                  <a:latin typeface="微软雅黑" charset="-122"/>
                  <a:ea typeface="微软雅黑" charset="-122"/>
                </a:defRPr>
              </a:lvl1pPr>
            </a:lstStyle>
            <a:p>
              <a:pPr marL="179705" indent="-179705" algn="l">
                <a:lnSpc>
                  <a:spcPct val="130000"/>
                </a:lnSpc>
                <a:buClr>
                  <a:srgbClr val="0055DE"/>
                </a:buClr>
                <a:buSzPct val="50000"/>
                <a:buFont typeface="Wingdings" panose="05000000000000000000" pitchFamily="2" charset="2"/>
                <a:buChar char="l"/>
                <a:defRPr/>
              </a:pPr>
              <a:r>
                <a:rPr lang="zh-CN" altLang="en-US" kern="0" dirty="0">
                  <a:solidFill>
                    <a:prstClr val="black"/>
                  </a:solidFill>
                  <a:latin typeface="+mj-lt"/>
                  <a:ea typeface="+mj-lt"/>
                  <a:sym typeface="OPPOSans B" pitchFamily="18" charset="-122"/>
                </a:rPr>
                <a:t>财务分析</a:t>
              </a:r>
              <a:endParaRPr lang="en-US" altLang="zh-CN" kern="0" dirty="0">
                <a:solidFill>
                  <a:prstClr val="black"/>
                </a:solidFill>
                <a:latin typeface="+mj-lt"/>
                <a:ea typeface="+mj-lt"/>
                <a:sym typeface="OPPOSans B" pitchFamily="18" charset="-122"/>
              </a:endParaRPr>
            </a:p>
            <a:p>
              <a:pPr marL="179705" indent="-179705" algn="l">
                <a:lnSpc>
                  <a:spcPct val="130000"/>
                </a:lnSpc>
                <a:buClr>
                  <a:srgbClr val="0055DE"/>
                </a:buClr>
                <a:buSzPct val="50000"/>
                <a:buFont typeface="Wingdings" panose="05000000000000000000" pitchFamily="2" charset="2"/>
                <a:buChar char="l"/>
                <a:defRPr/>
              </a:pPr>
              <a:r>
                <a:rPr lang="zh-CN" altLang="en-US" kern="0" dirty="0">
                  <a:solidFill>
                    <a:prstClr val="black"/>
                  </a:solidFill>
                  <a:latin typeface="+mj-lt"/>
                  <a:ea typeface="+mj-lt"/>
                  <a:sym typeface="OPPOSans B" pitchFamily="18" charset="-122"/>
                </a:rPr>
                <a:t>财务报告</a:t>
              </a:r>
              <a:endParaRPr lang="en-US" altLang="zh-CN" kern="0" dirty="0">
                <a:solidFill>
                  <a:prstClr val="black"/>
                </a:solidFill>
                <a:latin typeface="+mj-lt"/>
                <a:ea typeface="+mj-lt"/>
                <a:sym typeface="OPPOSans B" pitchFamily="18" charset="-122"/>
              </a:endParaRPr>
            </a:p>
            <a:p>
              <a:pPr marL="179705" indent="-179705" algn="l">
                <a:lnSpc>
                  <a:spcPct val="130000"/>
                </a:lnSpc>
                <a:buClr>
                  <a:srgbClr val="0055DE"/>
                </a:buClr>
                <a:buSzPct val="50000"/>
                <a:buFont typeface="Wingdings" panose="05000000000000000000" pitchFamily="2" charset="2"/>
                <a:buChar char="l"/>
                <a:defRPr/>
              </a:pPr>
              <a:r>
                <a:rPr lang="zh-CN" altLang="en-US" kern="0" dirty="0">
                  <a:solidFill>
                    <a:prstClr val="black"/>
                  </a:solidFill>
                  <a:latin typeface="+mj-lt"/>
                  <a:ea typeface="+mj-lt"/>
                  <a:sym typeface="OPPOSans B" pitchFamily="18" charset="-122"/>
                </a:rPr>
                <a:t>数据收集</a:t>
              </a:r>
              <a:endParaRPr lang="zh-CN" altLang="en-US" kern="0" dirty="0">
                <a:solidFill>
                  <a:prstClr val="black"/>
                </a:solidFill>
                <a:latin typeface="+mj-lt"/>
                <a:ea typeface="+mj-lt"/>
                <a:sym typeface="OPPOSans B" pitchFamily="18" charset="-122"/>
              </a:endParaRPr>
            </a:p>
          </p:txBody>
        </p:sp>
      </p:grpSp>
    </p:spTree>
    <p:custDataLst>
      <p:tags r:id="rId1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一笔一划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4345" y="0"/>
            <a:ext cx="4761865" cy="68573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6915" y="1866900"/>
            <a:ext cx="520763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800" b="1">
                <a:solidFill>
                  <a:srgbClr val="2EA7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中宋" panose="02010600040101010101" charset="-122"/>
                <a:ea typeface="华文中宋" panose="02010600040101010101" charset="-122"/>
                <a:sym typeface="华康行楷体 W5" panose="03000509000000000000" charset="-122"/>
              </a:rPr>
              <a:t>感谢</a:t>
            </a:r>
            <a:r>
              <a:rPr lang="zh-CN" altLang="en-US" sz="8800" b="1">
                <a:solidFill>
                  <a:srgbClr val="2EA7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中宋" panose="02010600040101010101" charset="-122"/>
                <a:ea typeface="华文中宋" panose="02010600040101010101" charset="-122"/>
                <a:sym typeface="华康行楷体 W5" panose="03000509000000000000" charset="-122"/>
              </a:rPr>
              <a:t>聆听</a:t>
            </a:r>
            <a:endParaRPr lang="zh-CN" altLang="en-US" sz="8800" b="1">
              <a:solidFill>
                <a:srgbClr val="2EA7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华文中宋" panose="02010600040101010101" charset="-122"/>
              <a:ea typeface="华文中宋" panose="02010600040101010101" charset="-122"/>
              <a:sym typeface="华康行楷体 W5" panose="03000509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6635" y="3547110"/>
            <a:ext cx="46075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accent1">
                    <a:lumMod val="60000"/>
                    <a:lumOff val="40000"/>
                  </a:schemeClr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一笔一划</a:t>
            </a:r>
            <a:r>
              <a:rPr lang="en-US" altLang="zh-CN" sz="2400" b="1">
                <a:solidFill>
                  <a:schemeClr val="accent1">
                    <a:lumMod val="60000"/>
                    <a:lumOff val="40000"/>
                  </a:schemeClr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——</a:t>
            </a:r>
            <a:r>
              <a:rPr lang="zh-CN" altLang="en-US" sz="2400" b="1">
                <a:solidFill>
                  <a:schemeClr val="accent1">
                    <a:lumMod val="60000"/>
                    <a:lumOff val="40000"/>
                  </a:schemeClr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基于神经网络的书法评价系统</a:t>
            </a:r>
            <a:endParaRPr lang="zh-CN" altLang="en-US" sz="2400" b="1">
              <a:solidFill>
                <a:schemeClr val="accent1">
                  <a:lumMod val="60000"/>
                  <a:lumOff val="40000"/>
                </a:schemeClr>
              </a:solidFill>
              <a:latin typeface="PingFang SC Semibold" panose="020B0400000000000000" charset="-122"/>
              <a:ea typeface="PingFang SC Semibold" panose="020B0400000000000000" charset="-122"/>
            </a:endParaRPr>
          </a:p>
        </p:txBody>
      </p:sp>
      <p:sp>
        <p:nvSpPr>
          <p:cNvPr id="49" name="PA-文本框 48"/>
          <p:cNvSpPr txBox="1"/>
          <p:nvPr>
            <p:custDataLst>
              <p:tags r:id="rId2"/>
            </p:custDataLst>
          </p:nvPr>
        </p:nvSpPr>
        <p:spPr>
          <a:xfrm>
            <a:off x="3665855" y="5951220"/>
            <a:ext cx="276034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r"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j-lt"/>
                <a:cs typeface="+mj-lt"/>
                <a:sym typeface="OPPOSans B" pitchFamily="18" charset="-122"/>
              </a:rPr>
              <a:t>团队成员：刘智刚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j-lt"/>
                <a:cs typeface="+mj-lt"/>
                <a:sym typeface="OPPOSans B" pitchFamily="18" charset="-122"/>
              </a:rPr>
              <a:t>   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j-lt"/>
                <a:cs typeface="+mj-lt"/>
                <a:sym typeface="OPPOSans B" pitchFamily="18" charset="-122"/>
              </a:rPr>
              <a:t>卢钰铠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+mj-lt"/>
              <a:cs typeface="+mj-lt"/>
              <a:sym typeface="OPPOSans B" pitchFamily="18" charset="-122"/>
            </a:endParaRPr>
          </a:p>
          <a:p>
            <a:pPr algn="r"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j-lt"/>
                <a:cs typeface="+mj-lt"/>
                <a:sym typeface="OPPOSans B" pitchFamily="18" charset="-122"/>
              </a:rPr>
              <a:t>刘舒文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j-lt"/>
                <a:cs typeface="+mj-lt"/>
                <a:sym typeface="OPPOSans B" pitchFamily="18" charset="-122"/>
              </a:rPr>
              <a:t>   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j-lt"/>
                <a:cs typeface="+mj-lt"/>
                <a:sym typeface="OPPOSans B" pitchFamily="18" charset="-122"/>
              </a:rPr>
              <a:t>张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j-lt"/>
                <a:cs typeface="+mj-lt"/>
                <a:sym typeface="OPPOSans B" pitchFamily="18" charset="-122"/>
              </a:rPr>
              <a:t>  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j-lt"/>
                <a:cs typeface="+mj-lt"/>
                <a:sym typeface="OPPOSans B" pitchFamily="18" charset="-122"/>
              </a:rPr>
              <a:t>倩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+mj-lt"/>
              <a:cs typeface="+mj-lt"/>
              <a:sym typeface="OPPOSans B" pitchFamily="18" charset="-122"/>
            </a:endParaRPr>
          </a:p>
        </p:txBody>
      </p:sp>
      <p:sp>
        <p:nvSpPr>
          <p:cNvPr id="38" name="PA-文本框 48"/>
          <p:cNvSpPr txBox="1"/>
          <p:nvPr>
            <p:custDataLst>
              <p:tags r:id="rId3"/>
            </p:custDataLst>
          </p:nvPr>
        </p:nvSpPr>
        <p:spPr>
          <a:xfrm>
            <a:off x="1445260" y="4434840"/>
            <a:ext cx="375031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j-lt"/>
                <a:cs typeface="+mj-lt"/>
                <a:sym typeface="OPPOSans B" pitchFamily="18" charset="-122"/>
              </a:rPr>
              <a:t>汇报人：卢钰铠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j-lt"/>
                <a:cs typeface="+mj-lt"/>
                <a:sym typeface="OPPOSans B" pitchFamily="18" charset="-122"/>
              </a:rPr>
              <a:t>     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j-lt"/>
                <a:cs typeface="+mj-lt"/>
                <a:sym typeface="OPPOSans B" pitchFamily="18" charset="-122"/>
              </a:rPr>
              <a:t>指导老师：鲍钰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+mj-lt"/>
              <a:cs typeface="+mj-lt"/>
              <a:sym typeface="OPPOSans B" pitchFamily="18" charset="-122"/>
            </a:endParaRPr>
          </a:p>
          <a:p>
            <a:pPr algn="ctr">
              <a:defRPr/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+mj-lt"/>
              <a:cs typeface="+mj-lt"/>
              <a:sym typeface="OPPOSans B" pitchFamily="18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JieTu"/>
          <p:cNvPicPr>
            <a:picLocks noChangeAspect="1"/>
          </p:cNvPicPr>
          <p:nvPr/>
        </p:nvPicPr>
        <p:blipFill>
          <a:blip r:embed="rId1"/>
          <a:srcRect r="9166" b="9453"/>
          <a:stretch>
            <a:fillRect/>
          </a:stretch>
        </p:blipFill>
        <p:spPr>
          <a:xfrm rot="5400000">
            <a:off x="760730" y="1684020"/>
            <a:ext cx="4411345" cy="59366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/>
          <p:nvPr/>
        </p:nvPicPr>
        <p:blipFill>
          <a:blip r:embed="rId2"/>
          <a:srcRect t="39046" b="41620"/>
          <a:stretch>
            <a:fillRect/>
          </a:stretch>
        </p:blipFill>
        <p:spPr>
          <a:xfrm>
            <a:off x="189230" y="1264920"/>
            <a:ext cx="5533390" cy="106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6633845" y="1102995"/>
            <a:ext cx="30568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PingFang SC Semibold" panose="020B0400000000000000" charset="-122"/>
                <a:ea typeface="PingFang SC Semibold" panose="020B0400000000000000" charset="-122"/>
              </a:rPr>
              <a:t>项目简介</a:t>
            </a:r>
            <a:endParaRPr lang="zh-CN" altLang="en-US" sz="40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  <a:alpha val="100000"/>
                    </a:schemeClr>
                  </a:gs>
                </a:gsLst>
                <a:lin ang="2700000" scaled="0"/>
              </a:gradFill>
              <a:effectLst/>
              <a:latin typeface="PingFang SC Semibold" panose="020B0400000000000000" charset="-122"/>
              <a:ea typeface="PingFang SC Semibold" panose="020B04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33845" y="2081530"/>
            <a:ext cx="441134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+mj-lt"/>
                <a:ea typeface="+mj-lt"/>
                <a:cs typeface="+mj-lt"/>
              </a:rPr>
              <a:t>“</a:t>
            </a:r>
            <a:r>
              <a:rPr lang="zh-CN" altLang="en-US" sz="2000">
                <a:latin typeface="+mj-lt"/>
                <a:ea typeface="+mj-lt"/>
                <a:cs typeface="+mj-lt"/>
              </a:rPr>
              <a:t>一笔一划</a:t>
            </a:r>
            <a:r>
              <a:rPr lang="en-US" altLang="zh-CN" sz="2000">
                <a:latin typeface="+mj-lt"/>
                <a:ea typeface="+mj-lt"/>
                <a:cs typeface="+mj-lt"/>
              </a:rPr>
              <a:t>”</a:t>
            </a:r>
            <a:r>
              <a:rPr lang="zh-CN" altLang="en-US" sz="2000">
                <a:latin typeface="+mj-lt"/>
                <a:ea typeface="+mj-lt"/>
                <a:cs typeface="+mj-lt"/>
              </a:rPr>
              <a:t>练字评价系统是一款专为</a:t>
            </a:r>
            <a:r>
              <a:rPr lang="zh-CN" altLang="en-US" sz="2000" b="1" u="sng">
                <a:solidFill>
                  <a:srgbClr val="2EA7FF"/>
                </a:solidFill>
                <a:latin typeface="PingFang SC Semibold" panose="020B0400000000000000" charset="-122"/>
                <a:ea typeface="PingFang SC Semibold" panose="020B0400000000000000" charset="-122"/>
                <a:cs typeface="+mj-lt"/>
              </a:rPr>
              <a:t>中小学书法练习者</a:t>
            </a:r>
            <a:r>
              <a:rPr lang="zh-CN" altLang="en-US" sz="2000">
                <a:latin typeface="+mj-lt"/>
                <a:ea typeface="+mj-lt"/>
                <a:cs typeface="+mj-lt"/>
              </a:rPr>
              <a:t>以及</a:t>
            </a:r>
            <a:r>
              <a:rPr lang="zh-CN" altLang="en-US" sz="2000">
                <a:latin typeface="+mj-lt"/>
                <a:ea typeface="+mj-lt"/>
                <a:cs typeface="+mj-lt"/>
                <a:sym typeface="+mn-ea"/>
              </a:rPr>
              <a:t>书法爱好者</a:t>
            </a:r>
            <a:r>
              <a:rPr lang="zh-CN" altLang="en-US" sz="2000">
                <a:latin typeface="+mj-lt"/>
                <a:ea typeface="+mj-lt"/>
                <a:cs typeface="+mj-lt"/>
              </a:rPr>
              <a:t>设计的智能书法评估及</a:t>
            </a:r>
            <a:r>
              <a:rPr lang="zh-CN" altLang="en-US" sz="2000">
                <a:latin typeface="+mj-lt"/>
                <a:ea typeface="+mj-lt"/>
                <a:cs typeface="+mj-lt"/>
              </a:rPr>
              <a:t>纠正工具。</a:t>
            </a:r>
            <a:endParaRPr lang="zh-CN" altLang="en-US" sz="2000">
              <a:latin typeface="+mj-lt"/>
              <a:ea typeface="+mj-lt"/>
              <a:cs typeface="+mj-lt"/>
            </a:endParaRPr>
          </a:p>
          <a:p>
            <a:endParaRPr lang="zh-CN" altLang="en-US" sz="2000">
              <a:latin typeface="+mj-lt"/>
              <a:ea typeface="+mj-lt"/>
              <a:cs typeface="+mj-lt"/>
            </a:endParaRPr>
          </a:p>
          <a:p>
            <a:r>
              <a:rPr lang="zh-CN" altLang="en-US" sz="2000">
                <a:latin typeface="+mj-lt"/>
                <a:ea typeface="+mj-lt"/>
                <a:cs typeface="+mj-lt"/>
              </a:rPr>
              <a:t>该系统既可以通过手机拍照上传练字作品进行评价，也支持使用平板和电容笔实时书写，提供即时文字和语音反馈与点评；或对用户完成的作品进行整体评价。</a:t>
            </a:r>
            <a:endParaRPr lang="zh-CN" altLang="en-US" sz="2000">
              <a:latin typeface="+mj-lt"/>
              <a:ea typeface="+mj-lt"/>
              <a:cs typeface="+mj-lt"/>
            </a:endParaRPr>
          </a:p>
          <a:p>
            <a:endParaRPr lang="zh-CN" altLang="en-US" sz="2000">
              <a:latin typeface="+mj-lt"/>
              <a:ea typeface="+mj-lt"/>
              <a:cs typeface="+mj-lt"/>
            </a:endParaRPr>
          </a:p>
          <a:p>
            <a:r>
              <a:rPr lang="zh-CN" altLang="en-US" sz="2000">
                <a:latin typeface="+mj-lt"/>
                <a:ea typeface="+mj-lt"/>
                <a:cs typeface="+mj-lt"/>
              </a:rPr>
              <a:t>这一创新平台旨在提升用户的书写能力和文化修养，让练字变得更加高效、有趣、便捷，从而辅助纸质书写练字。</a:t>
            </a:r>
            <a:endParaRPr lang="zh-CN" altLang="en-US" sz="2000">
              <a:latin typeface="+mj-lt"/>
              <a:ea typeface="+mj-lt"/>
              <a:cs typeface="+mj-lt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492500" y="2706370"/>
            <a:ext cx="520763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800" b="1">
                <a:solidFill>
                  <a:srgbClr val="2EA7FF"/>
                </a:solidFill>
                <a:effectLst/>
                <a:latin typeface="PingFang SC Semibold" panose="020B0400000000000000" charset="-122"/>
                <a:ea typeface="PingFang SC Semibold" panose="020B0400000000000000" charset="-122"/>
                <a:sym typeface="华康行楷体 W5" panose="03000509000000000000" charset="-122"/>
              </a:rPr>
              <a:t>市场分析</a:t>
            </a:r>
            <a:endParaRPr lang="zh-CN" altLang="en-US" sz="8800" b="1">
              <a:solidFill>
                <a:srgbClr val="2EA7FF"/>
              </a:solidFill>
              <a:effectLst/>
              <a:latin typeface="PingFang SC Semibold" panose="020B0400000000000000" charset="-122"/>
              <a:ea typeface="PingFang SC Semibold" panose="020B0400000000000000" charset="-122"/>
              <a:sym typeface="华康行楷体 W5" panose="03000509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5109845" y="4481830"/>
            <a:ext cx="6794500" cy="2216150"/>
            <a:chOff x="2299" y="4010"/>
            <a:chExt cx="8250" cy="325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" y="4010"/>
              <a:ext cx="8250" cy="3255"/>
            </a:xfrm>
            <a:prstGeom prst="rect">
              <a:avLst/>
            </a:prstGeom>
            <a:ln w="31750">
              <a:solidFill>
                <a:schemeClr val="accent1"/>
              </a:solidFill>
            </a:ln>
          </p:spPr>
        </p:pic>
        <p:sp>
          <p:nvSpPr>
            <p:cNvPr id="14" name="圆角矩形 13"/>
            <p:cNvSpPr/>
            <p:nvPr/>
          </p:nvSpPr>
          <p:spPr>
            <a:xfrm>
              <a:off x="3651" y="4086"/>
              <a:ext cx="5541" cy="450"/>
            </a:xfrm>
            <a:prstGeom prst="roundRect">
              <a:avLst/>
            </a:prstGeom>
            <a:noFill/>
            <a:ln w="63500">
              <a:solidFill>
                <a:srgbClr val="C00000"/>
              </a:solidFill>
            </a:ln>
            <a:effectLst>
              <a:glow>
                <a:srgbClr val="000000"/>
              </a:glow>
            </a:effectLst>
          </p:spPr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ctr"/>
              <a:endParaRPr lang="zh-CN" altLang="en-US" sz="9600">
                <a:solidFill>
                  <a:srgbClr val="2D3847"/>
                </a:solidFill>
                <a:effectLst>
                  <a:glow>
                    <a:srgbClr val="000000"/>
                  </a:glow>
                </a:effectLst>
                <a:latin typeface="演示新手书" panose="00000500000000000000" pitchFamily="50" charset="-122"/>
                <a:ea typeface="演示新手书" panose="00000500000000000000" pitchFamily="50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4052" y="5801"/>
              <a:ext cx="6146" cy="450"/>
            </a:xfrm>
            <a:prstGeom prst="roundRect">
              <a:avLst/>
            </a:prstGeom>
            <a:noFill/>
            <a:ln w="63500">
              <a:solidFill>
                <a:srgbClr val="C00000"/>
              </a:solidFill>
            </a:ln>
            <a:effectLst>
              <a:glow>
                <a:srgbClr val="000000"/>
              </a:glow>
            </a:effectLst>
          </p:spPr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ctr"/>
              <a:endParaRPr lang="zh-CN" altLang="en-US" sz="9600">
                <a:solidFill>
                  <a:srgbClr val="2D3847"/>
                </a:solidFill>
                <a:effectLst>
                  <a:glow>
                    <a:srgbClr val="000000"/>
                  </a:glow>
                </a:effectLst>
                <a:latin typeface="演示新手书" panose="00000500000000000000" pitchFamily="50" charset="-122"/>
                <a:ea typeface="演示新手书" panose="00000500000000000000" pitchFamily="50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2880" y="2672080"/>
            <a:ext cx="4688205" cy="4026535"/>
            <a:chOff x="288" y="419"/>
            <a:chExt cx="6636" cy="6198"/>
          </a:xfrm>
        </p:grpSpPr>
        <p:pic>
          <p:nvPicPr>
            <p:cNvPr id="120" name="图片 1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" y="419"/>
              <a:ext cx="6637" cy="6198"/>
            </a:xfrm>
            <a:prstGeom prst="rect">
              <a:avLst/>
            </a:prstGeom>
            <a:ln w="31750" cmpd="sng">
              <a:solidFill>
                <a:schemeClr val="accent1"/>
              </a:solidFill>
              <a:prstDash val="solid"/>
            </a:ln>
          </p:spPr>
        </p:pic>
        <p:sp>
          <p:nvSpPr>
            <p:cNvPr id="15" name="圆角矩形 14"/>
            <p:cNvSpPr/>
            <p:nvPr/>
          </p:nvSpPr>
          <p:spPr>
            <a:xfrm>
              <a:off x="1748" y="419"/>
              <a:ext cx="5006" cy="349"/>
            </a:xfrm>
            <a:prstGeom prst="roundRect">
              <a:avLst/>
            </a:prstGeom>
            <a:noFill/>
            <a:ln w="63500">
              <a:solidFill>
                <a:srgbClr val="C00000"/>
              </a:solidFill>
            </a:ln>
            <a:effectLst>
              <a:glow>
                <a:srgbClr val="000000"/>
              </a:glow>
            </a:effectLst>
          </p:spPr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ctr"/>
              <a:endParaRPr lang="zh-CN" altLang="en-US" sz="9600">
                <a:solidFill>
                  <a:srgbClr val="2D3847"/>
                </a:solidFill>
                <a:effectLst>
                  <a:glow>
                    <a:srgbClr val="000000"/>
                  </a:glow>
                </a:effectLst>
                <a:latin typeface="演示新手书" panose="00000500000000000000" pitchFamily="50" charset="-122"/>
                <a:ea typeface="演示新手书" panose="00000500000000000000" pitchFamily="50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10" y="201930"/>
            <a:ext cx="6795770" cy="409384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634365" y="322580"/>
            <a:ext cx="378523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政策支持</a:t>
            </a:r>
            <a:endParaRPr lang="zh-CN" altLang="en-US" sz="4400" b="1"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  <a:p>
            <a:pPr algn="ctr"/>
            <a:r>
              <a:rPr lang="en-US" altLang="zh-CN" sz="4400"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</a:rPr>
              <a:t>&amp;</a:t>
            </a:r>
            <a:endParaRPr lang="en-US" altLang="zh-CN" sz="4400"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</a:endParaRPr>
          </a:p>
          <a:p>
            <a:pPr algn="ctr"/>
            <a:r>
              <a:rPr lang="zh-CN" altLang="en-US" sz="44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市场需求</a:t>
            </a:r>
            <a:endParaRPr lang="zh-CN" altLang="en-US" sz="4400" b="1"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992495" y="3372485"/>
            <a:ext cx="5193665" cy="2997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cs typeface="明康欧楷" panose="0201060900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画板 651"/>
          <p:cNvPicPr>
            <a:picLocks noChangeAspect="1"/>
          </p:cNvPicPr>
          <p:nvPr/>
        </p:nvPicPr>
        <p:blipFill>
          <a:blip r:embed="rId1"/>
          <a:srcRect r="69459"/>
          <a:stretch>
            <a:fillRect/>
          </a:stretch>
        </p:blipFill>
        <p:spPr>
          <a:xfrm>
            <a:off x="754380" y="965200"/>
            <a:ext cx="3650615" cy="4927600"/>
          </a:xfrm>
          <a:prstGeom prst="rect">
            <a:avLst/>
          </a:prstGeom>
          <a:effectLst/>
        </p:spPr>
      </p:pic>
      <p:sp>
        <p:nvSpPr>
          <p:cNvPr id="11" name="文本框 10"/>
          <p:cNvSpPr txBox="1"/>
          <p:nvPr/>
        </p:nvSpPr>
        <p:spPr>
          <a:xfrm>
            <a:off x="948690" y="1212215"/>
            <a:ext cx="2893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软件</a:t>
            </a:r>
            <a:r>
              <a:rPr lang="zh-CN" altLang="en-US" sz="2800" b="1">
                <a:solidFill>
                  <a:schemeClr val="bg1"/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市场</a:t>
            </a:r>
            <a:endParaRPr lang="zh-CN" altLang="en-US" sz="2800" b="1">
              <a:solidFill>
                <a:schemeClr val="bg1"/>
              </a:solidFill>
              <a:latin typeface="PingFang SC Semibold" panose="020B0400000000000000" charset="-122"/>
              <a:ea typeface="PingFang SC Semibold" panose="020B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8690" y="1885950"/>
            <a:ext cx="32543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目前市面书法练习软件几乎全部局限于提供字帖进行临摹或分享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，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缺乏对书法练习者的指导性功能</a:t>
            </a:r>
            <a:r>
              <a:rPr lang="en-US" altLang="zh-CN">
                <a:solidFill>
                  <a:schemeClr val="bg1"/>
                </a:solidFill>
              </a:rPr>
              <a:t>。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目前大多手写笔均已支持</a:t>
            </a:r>
            <a:r>
              <a:rPr lang="en-US" altLang="zh-CN">
                <a:solidFill>
                  <a:schemeClr val="bg1"/>
                </a:solidFill>
              </a:rPr>
              <a:t>4096</a:t>
            </a:r>
            <a:r>
              <a:rPr lang="zh-CN" altLang="en-US">
                <a:solidFill>
                  <a:schemeClr val="bg1"/>
                </a:solidFill>
              </a:rPr>
              <a:t>级压感</a:t>
            </a:r>
            <a:r>
              <a:rPr lang="en-US" altLang="zh-CN">
                <a:solidFill>
                  <a:schemeClr val="bg1"/>
                </a:solidFill>
              </a:rPr>
              <a:t>，</a:t>
            </a:r>
            <a:r>
              <a:rPr lang="zh-CN" altLang="en-US">
                <a:solidFill>
                  <a:schemeClr val="bg1"/>
                </a:solidFill>
              </a:rPr>
              <a:t>但市面书法练习软件功能无法跟进硬件进步</a:t>
            </a:r>
            <a:r>
              <a:rPr lang="en-US" altLang="zh-CN">
                <a:solidFill>
                  <a:schemeClr val="bg1"/>
                </a:solidFill>
              </a:rPr>
              <a:t>，</a:t>
            </a:r>
            <a:r>
              <a:rPr lang="zh-CN" altLang="en-US">
                <a:solidFill>
                  <a:schemeClr val="bg1"/>
                </a:solidFill>
              </a:rPr>
              <a:t>为书法练习者提供满足需求的功能</a:t>
            </a:r>
            <a:r>
              <a:rPr lang="en-US" altLang="zh-CN">
                <a:solidFill>
                  <a:schemeClr val="bg1"/>
                </a:solidFill>
              </a:rPr>
              <a:t>。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3" name="图片 2" descr="JieTu 2"/>
          <p:cNvPicPr>
            <a:picLocks noChangeAspect="1"/>
          </p:cNvPicPr>
          <p:nvPr/>
        </p:nvPicPr>
        <p:blipFill>
          <a:blip r:embed="rId2"/>
          <a:srcRect r="18248" b="9675"/>
          <a:stretch>
            <a:fillRect/>
          </a:stretch>
        </p:blipFill>
        <p:spPr>
          <a:xfrm rot="16200000">
            <a:off x="8551545" y="-734060"/>
            <a:ext cx="2933065" cy="4375150"/>
          </a:xfrm>
          <a:prstGeom prst="rect">
            <a:avLst/>
          </a:prstGeom>
        </p:spPr>
      </p:pic>
      <p:pic>
        <p:nvPicPr>
          <p:cNvPr id="4" name="图片 3" descr="JieTu 3"/>
          <p:cNvPicPr>
            <a:picLocks noChangeAspect="1"/>
          </p:cNvPicPr>
          <p:nvPr/>
        </p:nvPicPr>
        <p:blipFill>
          <a:blip r:embed="rId3"/>
          <a:srcRect b="22205"/>
          <a:stretch>
            <a:fillRect/>
          </a:stretch>
        </p:blipFill>
        <p:spPr>
          <a:xfrm>
            <a:off x="7818120" y="2920365"/>
            <a:ext cx="3748405" cy="393763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rcRect t="39046" r="17670" b="41620"/>
          <a:stretch>
            <a:fillRect/>
          </a:stretch>
        </p:blipFill>
        <p:spPr>
          <a:xfrm rot="5400000" flipV="1">
            <a:off x="10262870" y="5071745"/>
            <a:ext cx="2890520" cy="6788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IMG_5183_new"/>
          <p:cNvPicPr>
            <a:picLocks noChangeAspect="1"/>
          </p:cNvPicPr>
          <p:nvPr/>
        </p:nvPicPr>
        <p:blipFill>
          <a:blip r:embed="rId5"/>
          <a:srcRect t="18971"/>
          <a:stretch>
            <a:fillRect/>
          </a:stretch>
        </p:blipFill>
        <p:spPr>
          <a:xfrm>
            <a:off x="5898515" y="-12700"/>
            <a:ext cx="1333500" cy="2169795"/>
          </a:xfrm>
          <a:prstGeom prst="rect">
            <a:avLst/>
          </a:prstGeom>
        </p:spPr>
      </p:pic>
      <p:pic>
        <p:nvPicPr>
          <p:cNvPr id="9" name="图片 8" descr="IMG_5179_new"/>
          <p:cNvPicPr>
            <a:picLocks noChangeAspect="1"/>
          </p:cNvPicPr>
          <p:nvPr/>
        </p:nvPicPr>
        <p:blipFill>
          <a:blip r:embed="rId6"/>
          <a:srcRect b="31223"/>
          <a:stretch>
            <a:fillRect/>
          </a:stretch>
        </p:blipFill>
        <p:spPr>
          <a:xfrm>
            <a:off x="5898515" y="5015865"/>
            <a:ext cx="1333500" cy="1842135"/>
          </a:xfrm>
          <a:prstGeom prst="rect">
            <a:avLst/>
          </a:prstGeom>
        </p:spPr>
      </p:pic>
      <p:pic>
        <p:nvPicPr>
          <p:cNvPr id="8" name="图片 7" descr="IMG_5181_ne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040" y="1147445"/>
            <a:ext cx="2271395" cy="45624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画板 641"/>
          <p:cNvPicPr>
            <a:picLocks noChangeAspect="1"/>
          </p:cNvPicPr>
          <p:nvPr/>
        </p:nvPicPr>
        <p:blipFill>
          <a:blip r:embed="rId1">
            <a:lum bright="-6000"/>
          </a:blip>
          <a:stretch>
            <a:fillRect/>
          </a:stretch>
        </p:blipFill>
        <p:spPr>
          <a:xfrm>
            <a:off x="6649720" y="389255"/>
            <a:ext cx="5149215" cy="608012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6853555" y="727710"/>
            <a:ext cx="4785995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latin typeface="PingFang SC Semibold" panose="020B0400000000000000" charset="-122"/>
                <a:ea typeface="PingFang SC Semibold" panose="020B0400000000000000" charset="-122"/>
                <a:sym typeface="+mn-ea"/>
              </a:rPr>
              <a:t>领域研究现状</a:t>
            </a:r>
            <a:endParaRPr lang="zh-CN" altLang="en-US" sz="3200" b="1">
              <a:solidFill>
                <a:schemeClr val="bg1"/>
              </a:solidFill>
              <a:latin typeface="PingFang SC Semibold" panose="020B0400000000000000" charset="-122"/>
              <a:ea typeface="PingFang SC Semibold" panose="020B0400000000000000" charset="-122"/>
            </a:endParaRPr>
          </a:p>
          <a:p>
            <a:endParaRPr lang="en-US" altLang="zh-CN" sz="2400" b="1">
              <a:solidFill>
                <a:srgbClr val="DFE1E1"/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  <a:p>
            <a:r>
              <a:rPr lang="en-US" altLang="zh-CN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- </a:t>
            </a:r>
            <a:r>
              <a:rPr lang="zh-CN" altLang="en-US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传统笔画分割方法少有针对于手写字体的笔画分割</a:t>
            </a:r>
            <a:endParaRPr lang="zh-CN" altLang="en-US" sz="2400" b="1">
              <a:solidFill>
                <a:srgbClr val="DFE1E1"/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  <a:p>
            <a:endParaRPr lang="zh-CN" altLang="en-US" sz="2400" b="1">
              <a:solidFill>
                <a:srgbClr val="DFE1E1"/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  <a:p>
            <a:r>
              <a:rPr lang="en-US" altLang="zh-CN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- </a:t>
            </a:r>
            <a:r>
              <a:rPr lang="zh-CN" altLang="en-US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针对手写体的笔画分割模型难以保留笔画首尾及交叉</a:t>
            </a:r>
            <a:r>
              <a:rPr lang="zh-CN" altLang="en-US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处特征</a:t>
            </a:r>
            <a:r>
              <a:rPr lang="en-US" altLang="zh-CN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（</a:t>
            </a:r>
            <a:r>
              <a:rPr lang="zh-CN" altLang="en-US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如顿笔及收笔细节</a:t>
            </a:r>
            <a:r>
              <a:rPr lang="en-US" altLang="zh-CN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）</a:t>
            </a:r>
            <a:endParaRPr lang="en-US" altLang="zh-CN" sz="2400" b="1">
              <a:solidFill>
                <a:srgbClr val="DFE1E1"/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  <a:p>
            <a:endParaRPr lang="en-US" altLang="zh-CN" sz="2400" b="1">
              <a:solidFill>
                <a:srgbClr val="DFE1E1"/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  <a:p>
            <a:r>
              <a:rPr lang="en-US" altLang="zh-CN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- </a:t>
            </a:r>
            <a:r>
              <a:rPr lang="zh-CN" altLang="en-US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缺乏一套清晰度强</a:t>
            </a:r>
            <a:r>
              <a:rPr lang="en-US" altLang="zh-CN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、</a:t>
            </a:r>
            <a:r>
              <a:rPr lang="zh-CN" altLang="en-US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纯净度高的手写汉字及其单笔画图像的数据集</a:t>
            </a:r>
            <a:endParaRPr lang="en-US" altLang="zh-CN" sz="2400" b="1">
              <a:solidFill>
                <a:srgbClr val="DFE1E1"/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</p:txBody>
      </p:sp>
      <p:pic>
        <p:nvPicPr>
          <p:cNvPr id="4" name="图片 4" descr="截屏2025-05-02 13.01.42"/>
          <p:cNvPicPr>
            <a:picLocks noChangeAspect="1"/>
          </p:cNvPicPr>
          <p:nvPr/>
        </p:nvPicPr>
        <p:blipFill>
          <a:blip r:embed="rId3">
            <a:clrChange>
              <a:clrFrom>
                <a:srgbClr val="F3F3F5">
                  <a:alpha val="100000"/>
                </a:srgbClr>
              </a:clrFrom>
              <a:clrTo>
                <a:srgbClr val="F3F3F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10" y="1879600"/>
            <a:ext cx="6266180" cy="3099435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画板 641"/>
          <p:cNvPicPr>
            <a:picLocks noChangeAspect="1"/>
          </p:cNvPicPr>
          <p:nvPr/>
        </p:nvPicPr>
        <p:blipFill>
          <a:blip r:embed="rId1">
            <a:lum bright="-6000"/>
          </a:blip>
          <a:stretch>
            <a:fillRect/>
          </a:stretch>
        </p:blipFill>
        <p:spPr>
          <a:xfrm>
            <a:off x="6649720" y="389255"/>
            <a:ext cx="5149215" cy="608012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6853555" y="727710"/>
            <a:ext cx="478599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latin typeface="PingFang SC Semibold" panose="020B0400000000000000" charset="-122"/>
                <a:ea typeface="PingFang SC Semibold" panose="020B0400000000000000" charset="-122"/>
                <a:sym typeface="+mn-ea"/>
              </a:rPr>
              <a:t>领域研究现状</a:t>
            </a:r>
            <a:endParaRPr lang="zh-CN" altLang="en-US" sz="3200" b="1">
              <a:solidFill>
                <a:schemeClr val="bg1"/>
              </a:solidFill>
              <a:latin typeface="PingFang SC Semibold" panose="020B0400000000000000" charset="-122"/>
              <a:ea typeface="PingFang SC Semibold" panose="020B0400000000000000" charset="-122"/>
            </a:endParaRPr>
          </a:p>
          <a:p>
            <a:endParaRPr lang="en-US" altLang="zh-CN" sz="2400" b="1">
              <a:solidFill>
                <a:srgbClr val="DFE1E1"/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  <a:p>
            <a:r>
              <a:rPr lang="en-US" altLang="zh-CN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- </a:t>
            </a:r>
            <a:r>
              <a:rPr lang="zh-CN" altLang="en-US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书法评价方法仅针对整字特征进行分析</a:t>
            </a:r>
            <a:r>
              <a:rPr lang="en-US" altLang="zh-CN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（</a:t>
            </a:r>
            <a:r>
              <a:rPr lang="zh-CN" altLang="en-US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如重心</a:t>
            </a:r>
            <a:r>
              <a:rPr lang="en-US" altLang="zh-CN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、</a:t>
            </a:r>
            <a:r>
              <a:rPr lang="zh-CN" altLang="en-US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投影等</a:t>
            </a:r>
            <a:r>
              <a:rPr lang="en-US" altLang="zh-CN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），</a:t>
            </a:r>
            <a:r>
              <a:rPr lang="zh-CN" altLang="en-US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缺乏对单笔特征的关注</a:t>
            </a:r>
            <a:endParaRPr lang="zh-CN" altLang="en-US" sz="2400" b="1">
              <a:solidFill>
                <a:srgbClr val="DFE1E1"/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  <a:p>
            <a:endParaRPr lang="en-US" altLang="zh-CN" sz="2400" b="1">
              <a:solidFill>
                <a:srgbClr val="DFE1E1"/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  <a:p>
            <a:r>
              <a:rPr lang="en-US" altLang="zh-CN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- </a:t>
            </a:r>
            <a:r>
              <a:rPr lang="zh-CN" altLang="en-US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仅能提供参考性评分</a:t>
            </a:r>
            <a:r>
              <a:rPr lang="en-US" altLang="zh-CN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，</a:t>
            </a:r>
            <a:r>
              <a:rPr lang="zh-CN" altLang="en-US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无法反馈纠正</a:t>
            </a:r>
            <a:r>
              <a:rPr lang="zh-CN" altLang="en-US" sz="2400" b="1">
                <a:solidFill>
                  <a:srgbClr val="DFE1E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信息</a:t>
            </a:r>
            <a:endParaRPr lang="zh-CN" altLang="en-US" sz="2400" b="1">
              <a:solidFill>
                <a:srgbClr val="DFE1E1"/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</p:txBody>
      </p:sp>
      <p:pic>
        <p:nvPicPr>
          <p:cNvPr id="3" name="图片 2" descr="截屏2025-05-05 19.05.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1020"/>
            <a:ext cx="6649720" cy="3208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1305" y="5916295"/>
            <a:ext cx="31083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chemeClr val="bg1">
                    <a:lumMod val="50000"/>
                  </a:schemeClr>
                </a:solidFill>
              </a:rPr>
              <a:t>图片来源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</a:rPr>
              <a:t>：《CAAI Trans on Intel Tech - 2022 - Sun - SRAFE  Siamese Regression Aesthetic Fusion Evaluation for Chinese Calligraphic Copy》</a:t>
            </a:r>
            <a:endParaRPr lang="en-US" altLang="zh-CN" sz="100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5-05-05 19.16.13"/>
          <p:cNvPicPr>
            <a:picLocks noChangeAspect="1"/>
          </p:cNvPicPr>
          <p:nvPr/>
        </p:nvPicPr>
        <p:blipFill>
          <a:blip r:embed="rId1"/>
          <a:srcRect r="12772" b="377"/>
          <a:stretch>
            <a:fillRect/>
          </a:stretch>
        </p:blipFill>
        <p:spPr>
          <a:xfrm>
            <a:off x="1705610" y="357505"/>
            <a:ext cx="3478530" cy="3409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77025" y="582930"/>
            <a:ext cx="4991735" cy="5692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00B050"/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无纸化学习</a:t>
            </a:r>
            <a:endParaRPr lang="zh-CN" altLang="en-US" sz="3200" b="1">
              <a:solidFill>
                <a:srgbClr val="00B050"/>
              </a:solidFill>
              <a:latin typeface="PingFang SC Semibold" panose="020B0400000000000000" charset="-122"/>
              <a:ea typeface="PingFang SC Semibold" panose="020B0400000000000000" charset="-122"/>
            </a:endParaRPr>
          </a:p>
          <a:p>
            <a:endParaRPr lang="zh-CN" altLang="en-US" sz="2000"/>
          </a:p>
          <a:p>
            <a:r>
              <a:rPr lang="en-US" altLang="zh-CN" sz="2400">
                <a:latin typeface="+mj-lt"/>
                <a:ea typeface="+mj-lt"/>
                <a:cs typeface="+mj-lt"/>
              </a:rPr>
              <a:t>- </a:t>
            </a:r>
            <a:r>
              <a:rPr lang="zh-CN" altLang="en-US" sz="2400">
                <a:latin typeface="+mj-lt"/>
                <a:ea typeface="+mj-lt"/>
                <a:cs typeface="+mj-lt"/>
              </a:rPr>
              <a:t>随着电子产品硬件价格的降低</a:t>
            </a:r>
            <a:r>
              <a:rPr lang="en-US" altLang="zh-CN" sz="2400">
                <a:latin typeface="+mj-lt"/>
                <a:ea typeface="+mj-lt"/>
                <a:cs typeface="+mj-lt"/>
              </a:rPr>
              <a:t>，</a:t>
            </a:r>
            <a:r>
              <a:rPr lang="zh-CN" altLang="en-US" sz="2400">
                <a:latin typeface="+mj-lt"/>
                <a:ea typeface="+mj-lt"/>
                <a:cs typeface="+mj-lt"/>
              </a:rPr>
              <a:t>越来越多的同学开始选择无纸化学习</a:t>
            </a:r>
            <a:r>
              <a:rPr lang="en-US" altLang="zh-CN" sz="2400">
                <a:latin typeface="+mj-lt"/>
                <a:ea typeface="+mj-lt"/>
                <a:cs typeface="+mj-lt"/>
              </a:rPr>
              <a:t>（</a:t>
            </a:r>
            <a:r>
              <a:rPr lang="zh-CN" altLang="en-US" sz="2400">
                <a:latin typeface="+mj-lt"/>
                <a:ea typeface="+mj-lt"/>
                <a:cs typeface="+mj-lt"/>
              </a:rPr>
              <a:t>在高校中尤为突出</a:t>
            </a:r>
            <a:r>
              <a:rPr lang="en-US" altLang="zh-CN" sz="2400">
                <a:latin typeface="+mj-lt"/>
                <a:ea typeface="+mj-lt"/>
                <a:cs typeface="+mj-lt"/>
              </a:rPr>
              <a:t>）</a:t>
            </a:r>
            <a:endParaRPr lang="en-US" altLang="zh-CN" sz="2400">
              <a:latin typeface="+mj-lt"/>
              <a:ea typeface="+mj-lt"/>
              <a:cs typeface="+mj-lt"/>
            </a:endParaRPr>
          </a:p>
          <a:p>
            <a:endParaRPr lang="en-US" altLang="zh-CN" sz="2400">
              <a:latin typeface="+mj-lt"/>
              <a:ea typeface="+mj-lt"/>
              <a:cs typeface="+mj-lt"/>
            </a:endParaRPr>
          </a:p>
          <a:p>
            <a:r>
              <a:rPr lang="en-US" altLang="zh-CN" sz="2400">
                <a:latin typeface="+mj-lt"/>
                <a:ea typeface="+mj-lt"/>
                <a:cs typeface="+mj-lt"/>
              </a:rPr>
              <a:t>- </a:t>
            </a:r>
            <a:r>
              <a:rPr lang="zh-CN" altLang="en-US" sz="2400">
                <a:latin typeface="+mj-lt"/>
                <a:ea typeface="+mj-lt"/>
                <a:cs typeface="+mj-lt"/>
              </a:rPr>
              <a:t>对于“电子纸”这种全新书写介质</a:t>
            </a:r>
            <a:r>
              <a:rPr lang="en-US" altLang="zh-CN" sz="2400">
                <a:latin typeface="+mj-lt"/>
                <a:ea typeface="+mj-lt"/>
                <a:cs typeface="+mj-lt"/>
              </a:rPr>
              <a:t>，</a:t>
            </a:r>
            <a:r>
              <a:rPr lang="zh-CN" altLang="en-US" sz="2400">
                <a:latin typeface="+mj-lt"/>
                <a:ea typeface="+mj-lt"/>
                <a:cs typeface="+mj-lt"/>
              </a:rPr>
              <a:t>大多用户初次上手难以习惯其书写体验</a:t>
            </a:r>
            <a:r>
              <a:rPr lang="en-US" altLang="zh-CN" sz="2400">
                <a:latin typeface="+mj-lt"/>
                <a:ea typeface="+mj-lt"/>
                <a:cs typeface="+mj-lt"/>
              </a:rPr>
              <a:t>，</a:t>
            </a:r>
            <a:r>
              <a:rPr lang="zh-CN" altLang="en-US" sz="2400">
                <a:latin typeface="+mj-lt"/>
                <a:ea typeface="+mj-lt"/>
                <a:cs typeface="+mj-lt"/>
              </a:rPr>
              <a:t>想写出一手“好字”也需要进行练习</a:t>
            </a:r>
            <a:endParaRPr lang="zh-CN" altLang="en-US" sz="2400">
              <a:latin typeface="+mj-lt"/>
              <a:ea typeface="+mj-lt"/>
              <a:cs typeface="+mj-lt"/>
            </a:endParaRPr>
          </a:p>
          <a:p>
            <a:endParaRPr lang="zh-CN" altLang="en-US" sz="2400">
              <a:latin typeface="+mj-lt"/>
              <a:ea typeface="+mj-lt"/>
              <a:cs typeface="+mj-lt"/>
            </a:endParaRPr>
          </a:p>
          <a:p>
            <a:r>
              <a:rPr lang="en-US" altLang="zh-CN" sz="2400">
                <a:latin typeface="+mj-lt"/>
                <a:ea typeface="+mj-lt"/>
                <a:cs typeface="+mj-lt"/>
              </a:rPr>
              <a:t>- </a:t>
            </a:r>
            <a:r>
              <a:rPr lang="zh-CN" altLang="en-US" sz="2400">
                <a:latin typeface="+mj-lt"/>
                <a:ea typeface="+mj-lt"/>
                <a:cs typeface="+mj-lt"/>
              </a:rPr>
              <a:t>无纸化学习</a:t>
            </a:r>
            <a:r>
              <a:rPr lang="zh-CN" altLang="en-US" sz="2400" b="1">
                <a:solidFill>
                  <a:srgbClr val="00B050"/>
                </a:solidFill>
                <a:latin typeface="PingFang SC Semibold" panose="020B0400000000000000" charset="-122"/>
                <a:ea typeface="PingFang SC Semibold" panose="020B0400000000000000" charset="-122"/>
                <a:cs typeface="+mj-lt"/>
              </a:rPr>
              <a:t>减少了纸张的使用量</a:t>
            </a:r>
            <a:r>
              <a:rPr lang="en-US" altLang="zh-CN" sz="2400" b="1">
                <a:solidFill>
                  <a:srgbClr val="00B050"/>
                </a:solidFill>
                <a:latin typeface="PingFang SC Semibold" panose="020B0400000000000000" charset="-122"/>
                <a:ea typeface="PingFang SC Semibold" panose="020B0400000000000000" charset="-122"/>
                <a:cs typeface="+mj-lt"/>
              </a:rPr>
              <a:t>，</a:t>
            </a:r>
            <a:r>
              <a:rPr lang="zh-CN" altLang="en-US" sz="2400" b="1">
                <a:solidFill>
                  <a:srgbClr val="00B050"/>
                </a:solidFill>
                <a:latin typeface="PingFang SC Semibold" panose="020B0400000000000000" charset="-122"/>
                <a:ea typeface="PingFang SC Semibold" panose="020B0400000000000000" charset="-122"/>
                <a:cs typeface="+mj-lt"/>
              </a:rPr>
              <a:t>进一步减少了树木的砍伐</a:t>
            </a:r>
            <a:r>
              <a:rPr lang="en-US" altLang="zh-CN" sz="2400">
                <a:latin typeface="+mj-lt"/>
                <a:ea typeface="+mj-lt"/>
                <a:cs typeface="+mj-lt"/>
              </a:rPr>
              <a:t>，</a:t>
            </a:r>
            <a:r>
              <a:rPr lang="zh-CN" altLang="en-US" sz="2400">
                <a:latin typeface="+mj-lt"/>
                <a:ea typeface="+mj-lt"/>
                <a:cs typeface="+mj-lt"/>
              </a:rPr>
              <a:t>对环保事业亦做出了巨大贡献</a:t>
            </a:r>
            <a:r>
              <a:rPr lang="en-US" altLang="zh-CN" sz="2400">
                <a:latin typeface="+mj-lt"/>
                <a:ea typeface="+mj-lt"/>
                <a:cs typeface="+mj-lt"/>
              </a:rPr>
              <a:t>，</a:t>
            </a:r>
            <a:r>
              <a:rPr lang="zh-CN" altLang="en-US" sz="2400">
                <a:latin typeface="+mj-lt"/>
                <a:ea typeface="+mj-lt"/>
                <a:cs typeface="+mj-lt"/>
              </a:rPr>
              <a:t>故无纸化是未来书写介质发展的一大趋势</a:t>
            </a:r>
            <a:endParaRPr lang="zh-CN" altLang="en-US" sz="2400">
              <a:latin typeface="+mj-lt"/>
              <a:ea typeface="+mj-lt"/>
              <a:cs typeface="+mj-lt"/>
            </a:endParaRPr>
          </a:p>
        </p:txBody>
      </p:sp>
      <p:pic>
        <p:nvPicPr>
          <p:cNvPr id="2" name="图片 1" descr="截屏2025-05-05 20.49.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765" y="3429000"/>
            <a:ext cx="5478780" cy="30905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287270" y="2706370"/>
            <a:ext cx="761809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800" b="1">
                <a:solidFill>
                  <a:srgbClr val="2EA7FF"/>
                </a:solidFill>
                <a:effectLst/>
                <a:latin typeface="PingFang SC Semibold" panose="020B0400000000000000" charset="-122"/>
                <a:ea typeface="PingFang SC Semibold" panose="020B0400000000000000" charset="-122"/>
                <a:sym typeface="华康行楷体 W5" panose="03000509000000000000" charset="-122"/>
              </a:rPr>
              <a:t>创新点及</a:t>
            </a:r>
            <a:r>
              <a:rPr lang="zh-CN" altLang="en-US" sz="8800" b="1">
                <a:solidFill>
                  <a:srgbClr val="2EA7FF"/>
                </a:solidFill>
                <a:effectLst/>
                <a:latin typeface="PingFang SC Semibold" panose="020B0400000000000000" charset="-122"/>
                <a:ea typeface="PingFang SC Semibold" panose="020B0400000000000000" charset="-122"/>
                <a:sym typeface="华康行楷体 W5" panose="03000509000000000000" charset="-122"/>
              </a:rPr>
              <a:t>优势</a:t>
            </a:r>
            <a:endParaRPr lang="zh-CN" altLang="en-US" sz="8800" b="1">
              <a:solidFill>
                <a:srgbClr val="2EA7FF"/>
              </a:solidFill>
              <a:effectLst/>
              <a:latin typeface="PingFang SC Semibold" panose="020B0400000000000000" charset="-122"/>
              <a:ea typeface="PingFang SC Semibold" panose="020B0400000000000000" charset="-122"/>
              <a:sym typeface="华康行楷体 W5" panose="03000509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PLACING_PICTURE_USER_VIEWPORT" val="{&quot;height&quot;:1452,&quot;width&quot;:6691}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UNIT_PLACING_PICTURE_USER_VIEWPORT" val="{&quot;height&quot;:1452,&quot;width&quot;:6691}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1281</Words>
  <Application>WPS 表格</Application>
  <PresentationFormat>宽屏</PresentationFormat>
  <Paragraphs>126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45" baseType="lpstr">
      <vt:lpstr>Arial</vt:lpstr>
      <vt:lpstr>宋体</vt:lpstr>
      <vt:lpstr>Wingdings</vt:lpstr>
      <vt:lpstr>Wingdings</vt:lpstr>
      <vt:lpstr>华文中宋</vt:lpstr>
      <vt:lpstr>华康行楷体 W5</vt:lpstr>
      <vt:lpstr>PingFang SC Semibold</vt:lpstr>
      <vt:lpstr>OPPOSans B</vt:lpstr>
      <vt:lpstr>苹方-简</vt:lpstr>
      <vt:lpstr>演示新手书</vt:lpstr>
      <vt:lpstr>PingFang SC</vt:lpstr>
      <vt:lpstr>明康欧楷</vt:lpstr>
      <vt:lpstr>宋体</vt:lpstr>
      <vt:lpstr>汉仪书宋二KW</vt:lpstr>
      <vt:lpstr>Arial</vt:lpstr>
      <vt:lpstr>思源黑体 CN Bold</vt:lpstr>
      <vt:lpstr>微软雅黑</vt:lpstr>
      <vt:lpstr>汉仪旗黑</vt:lpstr>
      <vt:lpstr>思源黑体 CN Normal</vt:lpstr>
      <vt:lpstr>Arial Unicode MS</vt:lpstr>
      <vt:lpstr>汉仪楷体简</vt:lpstr>
      <vt:lpstr>汉仪中黑KW</vt:lpstr>
      <vt:lpstr>OPPOSans B</vt:lpstr>
      <vt:lpstr>微软雅黑</vt:lpstr>
      <vt:lpstr>思源黑体 CN Bold</vt:lpstr>
      <vt:lpstr>思源黑体 CN Normal</vt:lpstr>
      <vt:lpstr>明康欧楷</vt:lpstr>
      <vt:lpstr>演示新手书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卢钰铠</cp:lastModifiedBy>
  <cp:revision>194</cp:revision>
  <dcterms:created xsi:type="dcterms:W3CDTF">2025-05-05T12:50:23Z</dcterms:created>
  <dcterms:modified xsi:type="dcterms:W3CDTF">2025-05-05T12:50:23Z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2052-7.2.0.8943</vt:lpwstr>
  </property>
  <property fmtid="{D5CDD505-2E9C-101B-9397-08002B2CF9AE}" pid="3" name="ICV">
    <vt:lpwstr>97ECD9CC7CE8A663F98518680331DE99_41</vt:lpwstr>
  </property>
</Properties>
</file>